
<file path=[Content_Types].xml><?xml version="1.0" encoding="utf-8"?>
<Types xmlns="http://schemas.openxmlformats.org/package/2006/content-types">
  <Default Extension="crdownload" ContentType="image/jpeg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276" r:id="rId3"/>
    <p:sldId id="287" r:id="rId4"/>
    <p:sldId id="350" r:id="rId5"/>
    <p:sldId id="349" r:id="rId6"/>
    <p:sldId id="294" r:id="rId7"/>
    <p:sldId id="786" r:id="rId8"/>
    <p:sldId id="685" r:id="rId9"/>
    <p:sldId id="792" r:id="rId10"/>
    <p:sldId id="794" r:id="rId11"/>
    <p:sldId id="804" r:id="rId12"/>
    <p:sldId id="797" r:id="rId13"/>
    <p:sldId id="764" r:id="rId14"/>
    <p:sldId id="259" r:id="rId15"/>
    <p:sldId id="796" r:id="rId16"/>
    <p:sldId id="269" r:id="rId17"/>
    <p:sldId id="306" r:id="rId18"/>
    <p:sldId id="805" r:id="rId19"/>
    <p:sldId id="260" r:id="rId20"/>
    <p:sldId id="281" r:id="rId21"/>
    <p:sldId id="262" r:id="rId22"/>
    <p:sldId id="257" r:id="rId23"/>
    <p:sldId id="274" r:id="rId24"/>
    <p:sldId id="278" r:id="rId25"/>
    <p:sldId id="273" r:id="rId26"/>
    <p:sldId id="270" r:id="rId27"/>
    <p:sldId id="279" r:id="rId28"/>
    <p:sldId id="265" r:id="rId29"/>
    <p:sldId id="266" r:id="rId30"/>
    <p:sldId id="263" r:id="rId31"/>
    <p:sldId id="267" r:id="rId32"/>
    <p:sldId id="264" r:id="rId33"/>
    <p:sldId id="370" r:id="rId34"/>
    <p:sldId id="344" r:id="rId35"/>
    <p:sldId id="328" r:id="rId36"/>
    <p:sldId id="272" r:id="rId37"/>
    <p:sldId id="378" r:id="rId38"/>
    <p:sldId id="282" r:id="rId39"/>
    <p:sldId id="806" r:id="rId40"/>
    <p:sldId id="807" r:id="rId41"/>
    <p:sldId id="696" r:id="rId42"/>
    <p:sldId id="795" r:id="rId43"/>
    <p:sldId id="799" r:id="rId44"/>
    <p:sldId id="800" r:id="rId45"/>
    <p:sldId id="801" r:id="rId46"/>
    <p:sldId id="802" r:id="rId4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08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44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0T12:04:06.252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1427 3918 24575,'-6'-1'0,"-1"0"0,1-1 0,-1 0 0,1 0 0,0-1 0,0 1 0,-9-6 0,-17-7 0,-11-1 0,0-2 0,0-1 0,-54-35 0,68 37 0,0 2 0,-53-19 0,37 17 0,17 6 0,0-1 0,1-1 0,1-1 0,-44-31 0,32 14 0,0-1 0,-61-71 0,80 80 0,2 0 0,1-1 0,0-1 0,2-1 0,1 0 0,-12-36 0,-45-189 0,52 179 0,-115-317 0,28 107 0,88 233 0,2 0 0,3 0 0,1-1 0,3-1 0,-3-78 0,0 12 0,-1-60 0,10 141 0,-10-55 0,-1-25 0,13 85 0,2-318 0,3 306 0,16-66 0,-13 74 0,-1-1 0,-2 0 0,2-42 0,-5 54 0,1 1 0,1-1 0,1 1 0,1 0 0,16-42 0,11-37 0,-26 73 0,2 1 0,1-1 0,1 2 0,1 0 0,2 0 0,0 1 0,24-30 0,-34 50 0,0 1 0,1 0 0,0 1 0,1-1 0,-1 1 0,0 0 0,1 1 0,0-1 0,0 1 0,0 0 0,1 1 0,-1-1 0,1 1 0,-1 0 0,11-1 0,10 0 0,-1 1 0,45 1 0,-34 2 0,-29-1 0,21-1 0,0 1 0,0 2 0,0 1 0,0 1 0,39 11 0,230 100 0,-121-43 0,-145-58 0,56 34 0,-44-23 0,-20-14 0,0-1 0,48 13 0,15 7 0,166 80 0,-219-91 0,-1 1 0,58 48 0,-47-34 0,31 28 0,-2 4 0,-3 3 0,-3 3 0,111 157 0,28 58 0,-195-268 0,-2 0 0,0 0 0,0 0 0,7 30 0,-9-26 0,1 0 0,22 43 0,-20-45 0,0 1 0,-2 0 0,0 1 0,4 26 0,4 9 0,1 22 0,-14-60 0,0 0 0,13 36 0,2 3 0,-2-1 0,12 98 0,-3-15 0,1 49 0,-19-125 0,16 76 0,-14-93 0,-3 0 0,-1 1 0,-3-1 0,-2 1 0,-6 52 0,2-76 0,0-1 0,-2 1 0,-1-1 0,0 0 0,-2 0 0,-1-1 0,-1 0 0,-1-1 0,-1 0 0,0-1 0,-19 22 0,-13 10 0,-2-2 0,-95 79 0,81-84 0,-3-3 0,-1-2 0,-86 38 0,120-62 0,-1-3 0,0 0 0,-1-2 0,0-2 0,-44 9 0,-30 2 0,60-11 0,-72 7 0,103-16 0,0 0 0,-1-2 0,1 0 0,0-1 0,0 0 0,0-2 0,0 1 0,-21-10 0,-156-65-1365,153 64-5461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0T12:04:10.327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784 1847 24575,'-12'-12'0,"0"2"0,-1-1 0,-1 2 0,0 0 0,0 0 0,-18-7 0,-16-9 0,18 6 0,1-2 0,-42-38 0,-2-2 0,54 45 0,0 0 0,2-1 0,0-1 0,-24-34 0,-48-87 0,54 82 0,13 23 0,1-1 0,2 0 0,1-2 0,2 0 0,2-1 0,1-1 0,2 0 0,-8-50 0,-7-315 0,24 342 0,0 43 0,1 0 0,1 0 0,0 0 0,2 0 0,0 1 0,1-1 0,7-23 0,-7 35 0,1 0 0,0 0 0,0 1 0,1-1 0,-1 1 0,1 0 0,1 0 0,-1 1 0,1 0 0,0 0 0,0 0 0,13-7 0,7-2 0,1 1 0,30-10 0,-6 2 0,-9 3 0,1 2 0,0 3 0,1 1 0,85-12 0,-81 19 0,0 2 0,0 2 0,62 6 0,-96-2 0,-1 0 0,0 1 0,0 1 0,0 0 0,-1 1 0,0 0 0,0 0 0,0 2 0,-1-1 0,13 12 0,5 6 0,-2 1 0,37 44 0,-40-36 0,-2 0 0,-1 2 0,-2 0 0,-1 1 0,-2 1 0,16 55 0,-12-30 0,-5-21 0,-2 0 0,10 64 0,27 145 0,-35-127 0,-2 193 0,-14-297 0,-1 0 0,-1 0 0,-1 0 0,-1 0 0,0 0 0,-2-1 0,0 0 0,-1-1 0,-1 1 0,-1-2 0,0 1 0,-2-1 0,1-1 0,-29 30 0,20-26 0,-1 0 0,-1-1 0,-1-1 0,0-1 0,-2-1 0,1-1 0,-2-2 0,0 0 0,0-2 0,-30 9 0,45-17 0,-1 0 0,1-1 0,-1 0 0,1-1 0,-1-1 0,1 1 0,-18-3 0,25 1 0,0 1 0,0-1 0,0 0 0,0 0 0,0 0 0,0 0 0,0-1 0,1 0 0,-1 0 0,1 0 0,-1 0 0,1 0 0,0-1 0,0 1 0,0-1 0,0 0 0,0 0 0,1 0 0,-1 0 0,1 0 0,0-1 0,0 1 0,0-1 0,-2-6 0,-21-69-1365,21 61-5461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0T12:04:14.827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599 2284 24575,'0'-5'0,"-1"0"0,1 0 0,-1 0 0,0 0 0,0 0 0,-1 0 0,0 0 0,1 1 0,-1-1 0,-1 0 0,1 1 0,-1 0 0,0 0 0,-6-8 0,-4-1 0,0 1 0,-29-21 0,29 23 0,-1 0 0,2-1 0,-19-20 0,-7-22 0,3-1 0,3-1 0,-27-62 0,2-12 0,-45-153 0,90 248 0,1 0 0,2 0 0,1-1 0,2 0 0,-2-53 0,-17-217 0,-1-21 0,25 303 0,1 0 0,1 1 0,1-1 0,1 1 0,1 0 0,1 0 0,1 0 0,16-38 0,-14 42 0,2 2 0,0-1 0,0 1 0,2 1 0,0-1 0,1 2 0,0 0 0,1 1 0,0 0 0,1 1 0,23-14 0,-18 15 0,1 0 0,0 2 0,0 0 0,1 2 0,0 0 0,0 1 0,1 2 0,-1 0 0,30-1 0,-14 3 0,65 4 0,-89-1 0,0 2 0,0-1 0,0 2 0,0 0 0,0 0 0,-1 1 0,23 13 0,5 9 0,-2 1 0,0 2 0,65 69 0,-14-13 0,-60-57 0,-2 2 0,44 61 0,20 24 0,-81-102 0,-2 0 0,0 1 0,0 0 0,-1 0 0,-1 1 0,-1 0 0,0 1 0,5 26 0,18 44 0,-17-52 0,-1 1 0,-2 0 0,-2 1 0,5 57 0,-5 282 0,-9-212 0,-1-136 0,-1 0 0,-2-1 0,0 1 0,-2-1 0,-1-1 0,-1 1 0,-14 25 0,13-28 0,-2-1 0,0-1 0,-2 0 0,0-1 0,-1-1 0,-29 28 0,-125 97 0,127-111 0,30-24 0,4-1 0,-1 0 0,0-1 0,-1 0 0,0-1 0,0-1 0,0 1 0,-1-2 0,0 0 0,0 0 0,0-1 0,-1 0 0,-19 2 0,-27 5 0,47-7 0,0-1 0,0-1 0,-1 0 0,1 0 0,0-2 0,-1 1 0,1-2 0,-1 1 0,-23-6 0,20-2-1365,4-3-5461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89B8C-B95F-49BD-ADE1-5CE208452741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2D5AF0-FEF8-4C38-A124-75786F934A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93437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1B36E3-9A70-02CE-CE52-D3B3C63C8D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2280BE8-F4B4-D245-DE3B-FAF0BF3456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9C38584-5435-B91C-C531-193DDFD0A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D97C-1B58-49CC-82A1-A2ACA8A695D7}" type="datetime1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9EE81F6-CB9B-738F-C2E5-154058280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23470A3-702E-32C1-9ED6-5455E83F3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3215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E3CD8FC-7A08-094E-3E78-A20C29B15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F4FAF67-8806-EF47-737A-C40FB69900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2D74693-430A-3B49-4FD6-11184622E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D1D50-FF02-49C5-9886-6320EE239282}" type="datetime1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769CFFB-2722-6A98-D573-F397654A1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8F40971-3639-8F99-49BE-D2991E842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3960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EB96B7A-8586-92DD-BC4C-3D08D7CCF4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43B6711-8A35-D96A-7E4B-685492B101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FBBC6DF-9C3A-1F88-D0FB-58CD8435F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B094-B124-40F3-96FE-39E08DD88F4B}" type="datetime1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48BB816-A5E1-65BF-9D67-BB1806DC6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E24B5D-B2CC-820F-7B32-3B004B738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5108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5DC133A-928F-C8A4-96B5-208FF8355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B1F432F-DCAB-79DB-4A83-10E73FE8E9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3D62618-A471-9331-894E-AA437DD14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7BDC-2598-429C-BDA2-DB614DFBB74B}" type="datetime1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4C28B4F-F81D-18F7-BC44-814684A3D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903047F-A57E-281C-064C-B6286526F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4167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0CE3E6-F0E9-87A3-3CEE-22DA7F9BE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53689F0-38C2-909C-8549-4D9CF5B6D8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93E0ECE-390B-09E1-0D6A-1756B8870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7B04A-476D-4C34-B3D0-DC8767E27FCA}" type="datetime1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C66C1CE-15A4-02F3-0CA2-7D0686232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F72BABA-3290-1444-AB28-5928E0D68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8975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AC7534D-88C4-114F-BE68-C746C640A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60811B3-0CF6-0B40-A169-20E18E8737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B21F1C8-BF0A-DE8C-D824-B629EF037E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7671305-6723-0CD6-4E17-1AB6CA8B7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DB5F-B62A-4CEA-8F76-D964CA6320E3}" type="datetime1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06B6166-55B4-7623-C7BB-988128CD0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CCC257F-779B-8735-C3AA-553EC6439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4080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5FA889B-50C6-17D1-B9BD-D38CB61AC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3C5520E-D83D-244C-6367-53EF40EC7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DF1DD3A-6CA0-520D-7ADC-DA89D67475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3F025DB-13CF-A103-10D4-447153061C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CBDD3E4-6D96-A41D-A6A7-D9A84117F1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C95B58-E276-3A0B-4C06-F519A7EE9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CB123-6A1B-4085-A1DC-899FFF55C95A}" type="datetime1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83EC0C5-0E25-52F6-C83B-9E2CEDC76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33B36EC-A343-9B9B-61B4-7F6BBEFBB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6605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3138D8-7684-BB87-3FAD-0C8A2F34E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1177CEE-992B-7E8D-1C46-7F8018EB1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6934-DBBB-4192-AEDD-540A2C94E597}" type="datetime1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468093A5-6B8E-08D9-2F29-5939391CD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4071238-D962-612F-FAEB-73D67B924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7652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90144F4-E3CB-8CC5-203E-317A177E5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9039F-9AD0-475C-A1F1-C59E93664D02}" type="datetime1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3E3FB063-BB7A-4B51-B6B8-391ACB452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7567343-3D5C-B218-4D08-DC6064905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9631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55F75E6-98F1-A442-BFBC-0FE7753C1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FA50DE5-AE92-93A9-4C7B-9D80AC7401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B104B60-294F-5D00-0353-9DBC477CF6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2F23181-AA68-39AA-D258-678231DCD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CDF17-3E2B-42CF-804F-F95FFBDDE8FD}" type="datetime1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BD94D78-B1C9-8393-3C9E-C960B6D79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EBD3316-68CF-5594-B442-BCAC45545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4668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4493039-C8E7-B5AC-C460-D3ED754C0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CC25CF04-D932-041A-8750-668F667E96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BBCDB6D-8AA3-A511-E922-01F8189B32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9F87D43-F7D2-D33C-8632-B5A018A44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17451-4EC6-46CF-8D61-F6FFC1E6A489}" type="datetime1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90EBD08-D8E4-752C-D1CA-68D7F8DBB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88C6F11-E160-4E70-53AD-FBB4D98B0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060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37EADB41-DC25-2689-7FF0-EB4B5ED3E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B473787-C67A-BDE3-1401-99E96BAD80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2FD8C09-ECB8-9906-E322-09415C1977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48A331-0756-44CD-A7DB-7A07D4304C8F}" type="datetime1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06FE85A-41A9-E5EC-885D-BBC1D4017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5C97933-FDAE-1CE6-6309-F821B7AE9A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0CE6AC-606B-4A37-B23B-0DA0B7C736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4643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2.crdownload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customXml" Target="../ink/ink2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F4273B3-618A-10A9-F344-342B5A3DC7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5565" y="987351"/>
            <a:ext cx="9144000" cy="2387600"/>
          </a:xfrm>
        </p:spPr>
        <p:txBody>
          <a:bodyPr>
            <a:normAutofit/>
          </a:bodyPr>
          <a:lstStyle/>
          <a:p>
            <a:r>
              <a:rPr lang="ko-KR" altLang="en-US" sz="3200" dirty="0"/>
              <a:t>지역 소멸과 지역 대학 정책</a:t>
            </a:r>
            <a:br>
              <a:rPr lang="en-US" altLang="ko-KR" sz="3200" dirty="0"/>
            </a:br>
            <a:r>
              <a:rPr lang="en-US" altLang="ko-KR" sz="3200" dirty="0"/>
              <a:t>2025. 4. 9.</a:t>
            </a:r>
            <a:endParaRPr lang="ko-KR" altLang="en-US" sz="3200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115DF69-3C38-F1BF-02D7-3408344DC2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96488"/>
            <a:ext cx="9144000" cy="1655762"/>
          </a:xfrm>
        </p:spPr>
        <p:txBody>
          <a:bodyPr>
            <a:normAutofit/>
          </a:bodyPr>
          <a:lstStyle/>
          <a:p>
            <a:r>
              <a:rPr lang="ko-KR" altLang="en-US" dirty="0"/>
              <a:t>정세은 </a:t>
            </a:r>
            <a:r>
              <a:rPr lang="en-US" altLang="ko-KR" dirty="0"/>
              <a:t>(</a:t>
            </a:r>
            <a:r>
              <a:rPr lang="ko-KR" altLang="en-US" dirty="0"/>
              <a:t>충남대 경제학과</a:t>
            </a:r>
            <a:r>
              <a:rPr lang="en-US" altLang="ko-KR" dirty="0"/>
              <a:t>)</a:t>
            </a:r>
          </a:p>
          <a:p>
            <a:endParaRPr lang="en-US" altLang="ko-KR" dirty="0"/>
          </a:p>
          <a:p>
            <a:r>
              <a:rPr lang="en-US" altLang="ko-KR" dirty="0"/>
              <a:t>(</a:t>
            </a:r>
            <a:r>
              <a:rPr lang="ko-KR" altLang="en-US" dirty="0"/>
              <a:t>제대로 인용을 달지 못한 자료이므로 인용은 삼가해주세요</a:t>
            </a:r>
            <a:r>
              <a:rPr lang="en-US" altLang="ko-KR" dirty="0"/>
              <a:t>)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8205EF6-8A5C-F750-D5A6-20EF67032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5260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2B69265-EF9B-BE55-9BEA-6CFECD7B5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1614" y="824427"/>
            <a:ext cx="10515600" cy="1325563"/>
          </a:xfrm>
        </p:spPr>
        <p:txBody>
          <a:bodyPr>
            <a:normAutofit/>
          </a:bodyPr>
          <a:lstStyle/>
          <a:p>
            <a:r>
              <a:rPr lang="ko-KR" altLang="en-US" sz="2000" b="1" dirty="0"/>
              <a:t>지역대학 위기가 지역대학의 책임인가</a:t>
            </a:r>
            <a:r>
              <a:rPr lang="en-US" altLang="ko-KR" sz="2000" b="1" dirty="0"/>
              <a:t>?</a:t>
            </a:r>
            <a:endParaRPr lang="ko-KR" altLang="en-US" sz="20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424CBB-3E52-49B7-8DB5-7513D5545F5F}"/>
              </a:ext>
            </a:extLst>
          </p:cNvPr>
          <p:cNvSpPr txBox="1"/>
          <p:nvPr/>
        </p:nvSpPr>
        <p:spPr>
          <a:xfrm>
            <a:off x="1011810" y="2228671"/>
            <a:ext cx="9292067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ko-KR" altLang="en-US" dirty="0">
                <a:ea typeface="맑은 고딕"/>
              </a:rPr>
              <a:t>지역대학 위기의 책임을 지역대학에 돌리기 어렵다</a:t>
            </a:r>
            <a:r>
              <a:rPr lang="en-US" altLang="ko-KR" dirty="0">
                <a:ea typeface="맑은 고딕"/>
              </a:rPr>
              <a:t>.</a:t>
            </a:r>
          </a:p>
          <a:p>
            <a:endParaRPr lang="en-US" altLang="ko-KR" dirty="0">
              <a:ea typeface="맑은 고딕"/>
            </a:endParaRPr>
          </a:p>
          <a:p>
            <a:r>
              <a:rPr lang="ko-KR" altLang="en-US" dirty="0">
                <a:ea typeface="맑은 고딕"/>
              </a:rPr>
              <a:t>첫째, 인구감소를 겪은 다른 선진국들의 경우 중앙과 지역 간 인구격차</a:t>
            </a:r>
            <a:r>
              <a:rPr lang="en-US" altLang="ko-KR" dirty="0">
                <a:ea typeface="맑은 고딕"/>
              </a:rPr>
              <a:t>, </a:t>
            </a:r>
            <a:r>
              <a:rPr lang="ko-KR" altLang="en-US" dirty="0">
                <a:ea typeface="맑은 고딕"/>
              </a:rPr>
              <a:t>대학격차 현상이 없는 것으로 보아서</a:t>
            </a:r>
            <a:r>
              <a:rPr lang="en-US" altLang="ko-KR" dirty="0">
                <a:ea typeface="맑은 고딕"/>
              </a:rPr>
              <a:t>, </a:t>
            </a:r>
            <a:r>
              <a:rPr lang="ko-KR" altLang="en-US" dirty="0">
                <a:ea typeface="맑은 고딕"/>
              </a:rPr>
              <a:t>지역대학 위기의 일차적 원인이 지역대학에 있다고 보기 어렵다</a:t>
            </a:r>
            <a:r>
              <a:rPr lang="en-US" altLang="ko-KR" dirty="0">
                <a:ea typeface="맑은 고딕"/>
              </a:rPr>
              <a:t>.</a:t>
            </a:r>
          </a:p>
          <a:p>
            <a:endParaRPr lang="en-US" altLang="ko-KR" dirty="0">
              <a:ea typeface="맑은 고딕"/>
            </a:endParaRPr>
          </a:p>
          <a:p>
            <a:r>
              <a:rPr lang="ko-KR" altLang="en-US" dirty="0">
                <a:ea typeface="맑은 고딕"/>
              </a:rPr>
              <a:t>둘째</a:t>
            </a:r>
            <a:r>
              <a:rPr lang="en-US" altLang="ko-KR" dirty="0">
                <a:ea typeface="맑은 고딕"/>
              </a:rPr>
              <a:t>,</a:t>
            </a:r>
            <a:r>
              <a:rPr lang="ko-KR" altLang="en-US" dirty="0">
                <a:ea typeface="맑은 고딕"/>
              </a:rPr>
              <a:t> 지역 대학의 위기는 무엇보다 지역경제의 위기에 기인. 즉 중앙과 지역의 경제력 격차 확대에 기인하고</a:t>
            </a:r>
            <a:r>
              <a:rPr lang="en-US" altLang="ko-KR" dirty="0">
                <a:ea typeface="맑은 고딕"/>
              </a:rPr>
              <a:t>, </a:t>
            </a:r>
            <a:r>
              <a:rPr lang="ko-KR" altLang="en-US" dirty="0">
                <a:ea typeface="맑은 고딕"/>
              </a:rPr>
              <a:t>이를 방치한 국가에 책임이 있다</a:t>
            </a:r>
            <a:r>
              <a:rPr lang="en-US" altLang="ko-KR" dirty="0">
                <a:ea typeface="맑은 고딕"/>
              </a:rPr>
              <a:t>. </a:t>
            </a:r>
          </a:p>
          <a:p>
            <a:endParaRPr lang="en-US" altLang="ko-KR" dirty="0">
              <a:ea typeface="맑은 고딕"/>
            </a:endParaRPr>
          </a:p>
          <a:p>
            <a:r>
              <a:rPr lang="ko-KR" altLang="en-US" dirty="0">
                <a:ea typeface="맑은 고딕"/>
              </a:rPr>
              <a:t>셋째</a:t>
            </a:r>
            <a:r>
              <a:rPr lang="en-US" altLang="ko-KR" dirty="0">
                <a:ea typeface="맑은 고딕"/>
              </a:rPr>
              <a:t>, </a:t>
            </a:r>
            <a:r>
              <a:rPr lang="ko-KR" altLang="en-US" dirty="0">
                <a:ea typeface="맑은 고딕"/>
              </a:rPr>
              <a:t>국가는 지역간 대학 격차를 방치했을 뿐만 아니라 조장해 왔다</a:t>
            </a:r>
            <a:r>
              <a:rPr lang="en-US" altLang="ko-KR" dirty="0">
                <a:ea typeface="맑은 고딕"/>
              </a:rPr>
              <a:t>. 1990</a:t>
            </a:r>
            <a:r>
              <a:rPr lang="ko-KR" altLang="en-US" dirty="0">
                <a:ea typeface="맑은 고딕"/>
              </a:rPr>
              <a:t>년대 중반 이후 추진되고 있는 신자유주의적 대학 정책</a:t>
            </a:r>
            <a:r>
              <a:rPr lang="en-US" altLang="ko-KR" dirty="0">
                <a:ea typeface="맑은 고딕"/>
              </a:rPr>
              <a:t>(</a:t>
            </a:r>
            <a:r>
              <a:rPr lang="ko-KR" altLang="en-US" dirty="0">
                <a:ea typeface="맑은 고딕"/>
              </a:rPr>
              <a:t>즉 규제완화를 통한 경쟁력 제고</a:t>
            </a:r>
            <a:r>
              <a:rPr lang="en-US" altLang="ko-KR" dirty="0">
                <a:ea typeface="맑은 고딕"/>
              </a:rPr>
              <a:t>)</a:t>
            </a:r>
            <a:r>
              <a:rPr lang="ko-KR" altLang="en-US" dirty="0">
                <a:ea typeface="맑은 고딕"/>
              </a:rPr>
              <a:t>는</a:t>
            </a:r>
            <a:r>
              <a:rPr lang="en-US" altLang="ko-KR" dirty="0">
                <a:ea typeface="맑은 고딕"/>
              </a:rPr>
              <a:t> </a:t>
            </a:r>
            <a:r>
              <a:rPr lang="ko-KR" altLang="en-US" dirty="0">
                <a:ea typeface="맑은 고딕"/>
              </a:rPr>
              <a:t>대학을 바닥으로 경쟁시킴</a:t>
            </a:r>
            <a:r>
              <a:rPr lang="en-US" altLang="ko-KR" dirty="0">
                <a:ea typeface="맑은 고딕"/>
              </a:rPr>
              <a:t>. </a:t>
            </a:r>
            <a:r>
              <a:rPr lang="ko-KR" altLang="en-US" dirty="0">
                <a:ea typeface="맑은 고딕"/>
              </a:rPr>
              <a:t>자원이 부족한 지역대학은 비용 절감</a:t>
            </a:r>
            <a:r>
              <a:rPr lang="en-US" altLang="ko-KR" dirty="0">
                <a:ea typeface="맑은 고딕"/>
              </a:rPr>
              <a:t>, </a:t>
            </a:r>
            <a:r>
              <a:rPr lang="ko-KR" altLang="en-US" dirty="0">
                <a:ea typeface="맑은 고딕"/>
              </a:rPr>
              <a:t>교육의 질 하락으로 대응</a:t>
            </a:r>
            <a:r>
              <a:rPr lang="en-US" altLang="ko-KR" dirty="0">
                <a:ea typeface="맑은 고딕"/>
              </a:rPr>
              <a:t>. </a:t>
            </a:r>
          </a:p>
          <a:p>
            <a:endParaRPr lang="en-US" altLang="ko-KR" dirty="0">
              <a:ea typeface="맑은 고딕"/>
            </a:endParaRPr>
          </a:p>
          <a:p>
            <a:endParaRPr lang="en-US" altLang="ko-KR" dirty="0">
              <a:ea typeface="맑은 고딕"/>
            </a:endParaRPr>
          </a:p>
          <a:p>
            <a:r>
              <a:rPr lang="en-US" altLang="ko-KR" dirty="0">
                <a:ea typeface="맑은 고딕"/>
              </a:rPr>
              <a:t> </a:t>
            </a:r>
            <a:endParaRPr lang="ko-KR" altLang="en-US" dirty="0">
              <a:ea typeface="맑은 고딕"/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A35C10B-FCF9-77E6-54D7-07859436B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3882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39E27F89-AFEC-4BF9-B538-A019B4CCBC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7434" y="1564745"/>
            <a:ext cx="2640300" cy="2422222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CEBA5326-F015-44C4-9E0E-B76DCC9415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393" t="55679"/>
          <a:stretch/>
        </p:blipFill>
        <p:spPr>
          <a:xfrm>
            <a:off x="491311" y="3443816"/>
            <a:ext cx="4267444" cy="3039534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A6F83F04-7C34-41AE-B5AE-4EC4C874AB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4691"/>
          <a:stretch/>
        </p:blipFill>
        <p:spPr>
          <a:xfrm>
            <a:off x="508000" y="1679311"/>
            <a:ext cx="4250755" cy="1735666"/>
          </a:xfrm>
          <a:prstGeom prst="rect">
            <a:avLst/>
          </a:prstGeom>
        </p:spPr>
      </p:pic>
      <p:sp>
        <p:nvSpPr>
          <p:cNvPr id="14" name="제목 1">
            <a:extLst>
              <a:ext uri="{FF2B5EF4-FFF2-40B4-BE49-F238E27FC236}">
                <a16:creationId xmlns:a16="http://schemas.microsoft.com/office/drawing/2014/main" id="{E7352BEC-A45C-49A4-A6BC-BA1C87D520F1}"/>
              </a:ext>
            </a:extLst>
          </p:cNvPr>
          <p:cNvSpPr txBox="1">
            <a:spLocks/>
          </p:cNvSpPr>
          <p:nvPr/>
        </p:nvSpPr>
        <p:spPr>
          <a:xfrm>
            <a:off x="591700" y="37465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000" b="1" dirty="0"/>
              <a:t>지역대학의 위기는 지역간 양극화의 결과</a:t>
            </a: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958DD0C6-783F-4A4F-83BF-F2781B91BD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5087" y="1253066"/>
            <a:ext cx="2889660" cy="5230284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054C74EA-AACB-4B93-92E6-100420D2B2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6131" y="4240742"/>
            <a:ext cx="2000250" cy="2105025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1C280E0D-9915-C32E-B599-B4848B5FD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1999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BE5FA5BB-2AC9-E531-9D68-88A27E1B69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120" y="2064470"/>
            <a:ext cx="11782667" cy="479353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C38C1D7-92E6-7547-EC6D-B2623609A9CD}"/>
              </a:ext>
            </a:extLst>
          </p:cNvPr>
          <p:cNvSpPr txBox="1"/>
          <p:nvPr/>
        </p:nvSpPr>
        <p:spPr>
          <a:xfrm>
            <a:off x="687823" y="1356584"/>
            <a:ext cx="110132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/>
              <a:t>고등교육 전체 지출규모 </a:t>
            </a:r>
            <a:r>
              <a:rPr lang="en-US" altLang="ko-KR" sz="2000" dirty="0"/>
              <a:t>OECD</a:t>
            </a:r>
            <a:r>
              <a:rPr lang="ko-KR" altLang="en-US" sz="2000" dirty="0"/>
              <a:t>평균과 </a:t>
            </a:r>
            <a:r>
              <a:rPr lang="ko-KR" altLang="en-US" sz="2000" dirty="0" err="1"/>
              <a:t>비슷</a:t>
            </a:r>
            <a:r>
              <a:rPr lang="en-US" altLang="ko-KR" sz="2000" dirty="0"/>
              <a:t> </a:t>
            </a:r>
          </a:p>
          <a:p>
            <a:r>
              <a:rPr lang="ko-KR" altLang="en-US" sz="2000" dirty="0"/>
              <a:t>문제는 재원 부분</a:t>
            </a:r>
            <a:r>
              <a:rPr lang="en-US" altLang="ko-KR" sz="2000" dirty="0"/>
              <a:t>. </a:t>
            </a:r>
            <a:r>
              <a:rPr lang="ko-KR" altLang="en-US" sz="2000" dirty="0"/>
              <a:t>공공재원 투입이 평균에 이르지 않음</a:t>
            </a:r>
            <a:r>
              <a:rPr lang="en-US" altLang="ko-KR" sz="2000" dirty="0"/>
              <a:t>. </a:t>
            </a:r>
            <a:r>
              <a:rPr lang="ko-KR" altLang="en-US" sz="2000" dirty="0"/>
              <a:t>공공재원에 크게 의존하는 국립대 불리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F24F0552-399C-24C6-2F71-55C62283C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213" y="2809591"/>
            <a:ext cx="6248721" cy="311166"/>
          </a:xfrm>
          <a:prstGeom prst="rect">
            <a:avLst/>
          </a:prstGeom>
        </p:spPr>
      </p:pic>
      <p:sp>
        <p:nvSpPr>
          <p:cNvPr id="4" name="제목 1">
            <a:extLst>
              <a:ext uri="{FF2B5EF4-FFF2-40B4-BE49-F238E27FC236}">
                <a16:creationId xmlns:a16="http://schemas.microsoft.com/office/drawing/2014/main" id="{73AA7595-B583-D33A-73C5-90DDD567D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34" y="366346"/>
            <a:ext cx="10515600" cy="1325563"/>
          </a:xfrm>
        </p:spPr>
        <p:txBody>
          <a:bodyPr>
            <a:normAutofit/>
          </a:bodyPr>
          <a:lstStyle/>
          <a:p>
            <a:r>
              <a:rPr lang="ko-KR" altLang="en-US" sz="2000" b="1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고등교육에 대한 국가 재정 지원 부족</a:t>
            </a:r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3479977C-8920-62DB-2488-A522FAB5C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98108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E77DCA08-545B-C40E-6731-AFCB1649EDF0}"/>
              </a:ext>
            </a:extLst>
          </p:cNvPr>
          <p:cNvSpPr txBox="1"/>
          <p:nvPr/>
        </p:nvSpPr>
        <p:spPr>
          <a:xfrm>
            <a:off x="9330733" y="1387357"/>
            <a:ext cx="1764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/>
              <a:t>2018</a:t>
            </a:r>
            <a:r>
              <a:rPr lang="ko-KR" altLang="en-US" sz="2000" dirty="0"/>
              <a:t>년 자료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8EDF29A6-3746-7AA4-8CF6-80572E02C9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764" y="2582157"/>
            <a:ext cx="9799613" cy="4161014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CEB5991C-BE45-6ECB-D040-82873F0E28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6164" y="2011132"/>
            <a:ext cx="5086811" cy="445737"/>
          </a:xfrm>
          <a:prstGeom prst="rect">
            <a:avLst/>
          </a:prstGeom>
        </p:spPr>
      </p:pic>
      <p:sp>
        <p:nvSpPr>
          <p:cNvPr id="3" name="제목 1">
            <a:extLst>
              <a:ext uri="{FF2B5EF4-FFF2-40B4-BE49-F238E27FC236}">
                <a16:creationId xmlns:a16="http://schemas.microsoft.com/office/drawing/2014/main" id="{45F4E841-5727-8728-21DF-DB705808AC58}"/>
              </a:ext>
            </a:extLst>
          </p:cNvPr>
          <p:cNvSpPr txBox="1">
            <a:spLocks/>
          </p:cNvSpPr>
          <p:nvPr/>
        </p:nvSpPr>
        <p:spPr>
          <a:xfrm>
            <a:off x="711357" y="411275"/>
            <a:ext cx="10049691" cy="1307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" b="1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Q: </a:t>
            </a:r>
            <a:r>
              <a:rPr lang="ko-KR" altLang="en-US" sz="1800" b="1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학령인구 급감으로 여유가 생기는 지방교육재정교부금을 고등교육재정으로 돌리면 충분하지 않은가</a:t>
            </a:r>
            <a:r>
              <a:rPr lang="en-US" altLang="ko-KR" sz="1800" b="1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? NO. </a:t>
            </a:r>
            <a:r>
              <a:rPr lang="ko-KR" altLang="en-US" sz="1800" dirty="0" err="1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초중등</a:t>
            </a:r>
            <a:r>
              <a:rPr lang="ko-KR" altLang="en-US" sz="1800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교육은 </a:t>
            </a:r>
            <a:r>
              <a:rPr lang="en-US" altLang="ko-KR" sz="1800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OECD </a:t>
            </a:r>
            <a:r>
              <a:rPr lang="ko-KR" altLang="en-US" sz="1800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평균과 </a:t>
            </a:r>
            <a:r>
              <a:rPr lang="ko-KR" altLang="en-US" sz="1800" dirty="0" err="1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비슷</a:t>
            </a:r>
            <a:endParaRPr lang="ko-KR" altLang="en-US" sz="1800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endParaRPr lang="ko-KR" altLang="en-US" sz="1800" b="1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DA5AB975-4CC4-0238-E48A-0534CFC6E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57642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69896F0-AA09-4506-94D0-DAE364A8A9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735" y="598479"/>
            <a:ext cx="10515600" cy="4351338"/>
          </a:xfrm>
        </p:spPr>
        <p:txBody>
          <a:bodyPr>
            <a:normAutofit/>
          </a:bodyPr>
          <a:lstStyle/>
          <a:p>
            <a:r>
              <a:rPr lang="ko-KR" altLang="en-US" sz="2000" dirty="0"/>
              <a:t>미흡한 고등교육 투자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35E513B7-B0D8-4CC9-8DB8-BFA5E7196E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017" y="1147095"/>
            <a:ext cx="6809132" cy="3369164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ECDAC65E-531F-4BF5-B12C-B896A1841F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9847" y="4494595"/>
            <a:ext cx="6809131" cy="2007676"/>
          </a:xfrm>
          <a:prstGeom prst="rect">
            <a:avLst/>
          </a:prstGeom>
        </p:spPr>
      </p:pic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9D8E20D2-EDDD-2349-2332-2D74881B5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0148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4FD68DE-0DC4-4651-8021-7A57D3062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933" y="968381"/>
            <a:ext cx="10048349" cy="749955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ko-KR" altLang="en-US" sz="2200" b="1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지원이 부족한 상태에서</a:t>
            </a:r>
            <a:r>
              <a:rPr lang="en-US" altLang="ko-KR" sz="2200" b="1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 </a:t>
            </a:r>
            <a:r>
              <a:rPr lang="ko-KR" altLang="en-US" sz="2200" b="1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신자유주의 대학 정책</a:t>
            </a:r>
            <a:r>
              <a:rPr lang="en-US" altLang="ko-KR" sz="2200" b="1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(</a:t>
            </a:r>
            <a:r>
              <a:rPr lang="ko-KR" altLang="en-US" sz="2200" b="1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경쟁강화를 통한 경쟁력 제고</a:t>
            </a:r>
            <a:r>
              <a:rPr lang="en-US" altLang="ko-KR" sz="2200" b="1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. </a:t>
            </a:r>
            <a:r>
              <a:rPr lang="ko-KR" altLang="en-US" sz="2200" b="1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각자도생</a:t>
            </a:r>
            <a:r>
              <a:rPr lang="en-US" altLang="ko-KR" sz="2200" b="1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 </a:t>
            </a:r>
            <a:r>
              <a:rPr lang="ko-KR" altLang="en-US" sz="2200" b="1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적자생존</a:t>
            </a:r>
            <a:r>
              <a:rPr lang="en-US" altLang="ko-KR" sz="2200" b="1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)</a:t>
            </a:r>
            <a:r>
              <a:rPr lang="ko-KR" altLang="en-US" sz="2200" b="1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은 지역대학의 어려움을 가중하고 있다 </a:t>
            </a:r>
            <a:br>
              <a:rPr lang="en-US" altLang="ko-KR" sz="2200" b="1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endParaRPr lang="ko-KR" altLang="en-US" sz="2200" b="1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2B72911-91A8-47A5-9552-BF1C865D1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316" y="1903975"/>
            <a:ext cx="10998926" cy="4100285"/>
          </a:xfrm>
        </p:spPr>
        <p:txBody>
          <a:bodyPr>
            <a:noAutofit/>
          </a:bodyPr>
          <a:lstStyle/>
          <a:p>
            <a:pPr algn="just" fontAlgn="base">
              <a:lnSpc>
                <a:spcPct val="120000"/>
              </a:lnSpc>
            </a:pPr>
            <a:r>
              <a:rPr lang="ko-KR" altLang="en-US" sz="1600" b="1" dirty="0">
                <a:latin typeface="+mn-ea"/>
              </a:rPr>
              <a:t>김영삼 정부의 </a:t>
            </a:r>
            <a:r>
              <a:rPr lang="en-US" altLang="ko-KR" sz="1600" b="1" dirty="0">
                <a:latin typeface="+mn-ea"/>
              </a:rPr>
              <a:t>1995</a:t>
            </a:r>
            <a:r>
              <a:rPr lang="ko-KR" altLang="en-US" sz="1600" b="1" dirty="0">
                <a:latin typeface="+mn-ea"/>
              </a:rPr>
              <a:t>년 </a:t>
            </a:r>
            <a:r>
              <a:rPr lang="en-US" altLang="ko-KR" sz="1600" b="1" dirty="0">
                <a:latin typeface="+mn-ea"/>
              </a:rPr>
              <a:t>5</a:t>
            </a:r>
            <a:r>
              <a:rPr lang="ko-KR" altLang="en-US" sz="1600" b="1" dirty="0">
                <a:latin typeface="+mn-ea"/>
              </a:rPr>
              <a:t>월 신자유주의 고등교육 정책 실시</a:t>
            </a:r>
            <a:endParaRPr lang="en-US" altLang="ko-KR" sz="1600" b="1" dirty="0">
              <a:latin typeface="+mn-ea"/>
            </a:endParaRPr>
          </a:p>
          <a:p>
            <a:pPr algn="just" fontAlgn="base">
              <a:lnSpc>
                <a:spcPct val="120000"/>
              </a:lnSpc>
            </a:pPr>
            <a:r>
              <a:rPr lang="ko-KR" altLang="en-US" sz="1600" dirty="0">
                <a:latin typeface="+mn-ea"/>
              </a:rPr>
              <a:t>대학설립 준칙주의 </a:t>
            </a:r>
            <a:r>
              <a:rPr lang="en-US" altLang="ko-KR" sz="1600" dirty="0">
                <a:latin typeface="+mn-ea"/>
              </a:rPr>
              <a:t>&amp;</a:t>
            </a:r>
            <a:r>
              <a:rPr lang="en-US" altLang="ko-KR" sz="1600" b="0" i="0" dirty="0">
                <a:effectLst/>
                <a:latin typeface="+mn-ea"/>
              </a:rPr>
              <a:t> </a:t>
            </a:r>
            <a:r>
              <a:rPr lang="ko-KR" altLang="en-US" sz="1600" dirty="0">
                <a:latin typeface="+mn-ea"/>
              </a:rPr>
              <a:t>대학정원 자율화</a:t>
            </a:r>
            <a:endParaRPr lang="en-US" altLang="ko-KR" sz="1600" dirty="0">
              <a:latin typeface="+mn-ea"/>
            </a:endParaRPr>
          </a:p>
          <a:p>
            <a:pPr algn="just" fontAlgn="base">
              <a:lnSpc>
                <a:spcPct val="120000"/>
              </a:lnSpc>
            </a:pPr>
            <a:r>
              <a:rPr lang="ko-KR" altLang="en-US" sz="1600" b="0" i="0" dirty="0">
                <a:effectLst/>
                <a:latin typeface="+mn-ea"/>
              </a:rPr>
              <a:t>한국 대부분 사립대학 지배구조는 대학을 사업체 또는 사유재산으로 인식해 보존과 증식을 목표로 함</a:t>
            </a:r>
            <a:r>
              <a:rPr lang="en-US" altLang="ko-KR" sz="1600" b="0" i="0" dirty="0">
                <a:effectLst/>
                <a:latin typeface="+mn-ea"/>
              </a:rPr>
              <a:t>. </a:t>
            </a:r>
            <a:r>
              <a:rPr lang="ko-KR" altLang="en-US" sz="1600" b="0" i="0" dirty="0">
                <a:effectLst/>
                <a:latin typeface="+mn-ea"/>
              </a:rPr>
              <a:t>정원자율화를 사유재산 증식의 기회로 삼았음</a:t>
            </a:r>
            <a:r>
              <a:rPr lang="en-US" altLang="ko-KR" sz="1600" b="0" i="0" dirty="0">
                <a:effectLst/>
                <a:latin typeface="+mn-ea"/>
              </a:rPr>
              <a:t>.</a:t>
            </a:r>
            <a:endParaRPr lang="en-US" altLang="ko-KR" sz="1600" dirty="0">
              <a:latin typeface="+mn-ea"/>
            </a:endParaRPr>
          </a:p>
          <a:p>
            <a:pPr algn="just" fontAlgn="base">
              <a:lnSpc>
                <a:spcPct val="120000"/>
              </a:lnSpc>
            </a:pPr>
            <a:r>
              <a:rPr lang="ko-KR" altLang="en-US" sz="1600" b="1" dirty="0">
                <a:latin typeface="+mn-ea"/>
              </a:rPr>
              <a:t>정부가 충분히 지원하지 않는 상황</a:t>
            </a:r>
            <a:r>
              <a:rPr lang="en-US" altLang="ko-KR" sz="1600" b="1" dirty="0">
                <a:latin typeface="+mn-ea"/>
              </a:rPr>
              <a:t>, </a:t>
            </a:r>
            <a:r>
              <a:rPr lang="ko-KR" altLang="en-US" sz="1600" b="1" dirty="0">
                <a:latin typeface="+mn-ea"/>
              </a:rPr>
              <a:t>운동장이 기울어진 상황에서 경쟁 강화는 심각한 부작용 야기 </a:t>
            </a:r>
            <a:r>
              <a:rPr lang="en-US" altLang="ko-KR" sz="1600" b="1" dirty="0">
                <a:latin typeface="+mn-ea"/>
              </a:rPr>
              <a:t> </a:t>
            </a:r>
          </a:p>
          <a:p>
            <a:pPr algn="just" fontAlgn="base">
              <a:lnSpc>
                <a:spcPct val="120000"/>
              </a:lnSpc>
            </a:pPr>
            <a:r>
              <a:rPr lang="ko-KR" altLang="en-US" sz="1600" dirty="0">
                <a:latin typeface="+mn-ea"/>
              </a:rPr>
              <a:t>공공성</a:t>
            </a:r>
            <a:r>
              <a:rPr lang="en-US" altLang="ko-KR" sz="1600" dirty="0">
                <a:latin typeface="+mn-ea"/>
              </a:rPr>
              <a:t> </a:t>
            </a:r>
            <a:r>
              <a:rPr lang="ko-KR" altLang="en-US" sz="1600" dirty="0">
                <a:latin typeface="+mn-ea"/>
              </a:rPr>
              <a:t>위기</a:t>
            </a:r>
            <a:r>
              <a:rPr lang="en-US" altLang="ko-KR" sz="1600" dirty="0">
                <a:latin typeface="+mn-ea"/>
              </a:rPr>
              <a:t>: </a:t>
            </a:r>
            <a:r>
              <a:rPr lang="ko-KR" altLang="en-US" sz="1600" dirty="0">
                <a:latin typeface="+mn-ea"/>
              </a:rPr>
              <a:t>서열화</a:t>
            </a:r>
            <a:r>
              <a:rPr lang="en-US" altLang="ko-KR" sz="1600" dirty="0">
                <a:latin typeface="+mn-ea"/>
              </a:rPr>
              <a:t>, </a:t>
            </a:r>
            <a:r>
              <a:rPr lang="ko-KR" altLang="en-US" sz="1600" dirty="0">
                <a:latin typeface="+mn-ea"/>
              </a:rPr>
              <a:t>수도권집중화</a:t>
            </a:r>
            <a:r>
              <a:rPr lang="en-US" altLang="ko-KR" sz="1600" dirty="0">
                <a:latin typeface="+mn-ea"/>
              </a:rPr>
              <a:t>, </a:t>
            </a:r>
            <a:r>
              <a:rPr lang="ko-KR" altLang="en-US" sz="1600" dirty="0">
                <a:latin typeface="+mn-ea"/>
              </a:rPr>
              <a:t>영리화</a:t>
            </a:r>
            <a:r>
              <a:rPr lang="en-US" altLang="ko-KR" sz="1600" dirty="0">
                <a:latin typeface="+mn-ea"/>
              </a:rPr>
              <a:t>, </a:t>
            </a:r>
            <a:r>
              <a:rPr lang="ko-KR" altLang="en-US" sz="1600" b="1" dirty="0">
                <a:latin typeface="+mn-ea"/>
              </a:rPr>
              <a:t>대학 교육의 질 하락</a:t>
            </a:r>
            <a:endParaRPr lang="en-US" altLang="ko-KR" sz="1600" b="1" dirty="0">
              <a:latin typeface="+mn-ea"/>
            </a:endParaRPr>
          </a:p>
          <a:p>
            <a:pPr algn="just" fontAlgn="base">
              <a:lnSpc>
                <a:spcPct val="120000"/>
              </a:lnSpc>
            </a:pPr>
            <a:r>
              <a:rPr lang="ko-KR" altLang="en-US" sz="1600" dirty="0">
                <a:latin typeface="+mn-ea"/>
              </a:rPr>
              <a:t>자율성 위기</a:t>
            </a:r>
            <a:r>
              <a:rPr lang="en-US" altLang="ko-KR" sz="1600" dirty="0">
                <a:latin typeface="+mn-ea"/>
              </a:rPr>
              <a:t>: </a:t>
            </a:r>
            <a:r>
              <a:rPr lang="ko-KR" altLang="en-US" sz="1600" dirty="0">
                <a:latin typeface="+mn-ea"/>
              </a:rPr>
              <a:t>교육부는 예산을 미끼로 신자유주의 정책을 밀어부침</a:t>
            </a:r>
            <a:endParaRPr lang="en-US" altLang="ko-KR" sz="1600" dirty="0">
              <a:latin typeface="+mn-ea"/>
            </a:endParaRPr>
          </a:p>
          <a:p>
            <a:pPr algn="just" fontAlgn="base">
              <a:lnSpc>
                <a:spcPct val="120000"/>
              </a:lnSpc>
            </a:pPr>
            <a:r>
              <a:rPr lang="ko-KR" altLang="en-US" sz="1600" b="1" i="0" dirty="0">
                <a:solidFill>
                  <a:srgbClr val="000000"/>
                </a:solidFill>
                <a:effectLst/>
                <a:latin typeface="+mn-ea"/>
              </a:rPr>
              <a:t>학령인구 감소 대응</a:t>
            </a:r>
            <a:r>
              <a:rPr lang="ko-KR" altLang="en-US" sz="1600" b="1" dirty="0">
                <a:solidFill>
                  <a:srgbClr val="000000"/>
                </a:solidFill>
                <a:latin typeface="+mn-ea"/>
              </a:rPr>
              <a:t>한 </a:t>
            </a:r>
            <a:r>
              <a:rPr lang="ko-KR" altLang="en-US" sz="1600" b="1" i="0" dirty="0">
                <a:solidFill>
                  <a:srgbClr val="000000"/>
                </a:solidFill>
                <a:effectLst/>
                <a:latin typeface="+mn-ea"/>
              </a:rPr>
              <a:t>대학 구조조정이 지방대와 전문대 중심으로 이뤄짐</a:t>
            </a:r>
            <a:endParaRPr lang="en-US" altLang="ko-KR" sz="1600" b="1" i="0" dirty="0">
              <a:solidFill>
                <a:srgbClr val="000000"/>
              </a:solidFill>
              <a:effectLst/>
              <a:latin typeface="+mn-ea"/>
            </a:endParaRPr>
          </a:p>
          <a:p>
            <a:pPr algn="just" fontAlgn="base">
              <a:lnSpc>
                <a:spcPct val="120000"/>
              </a:lnSpc>
            </a:pPr>
            <a:r>
              <a:rPr lang="en-US" altLang="ko-KR" sz="1600" b="0" i="0" dirty="0">
                <a:solidFill>
                  <a:srgbClr val="000000"/>
                </a:solidFill>
                <a:effectLst/>
                <a:latin typeface="+mn-ea"/>
              </a:rPr>
              <a:t>2015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+mn-ea"/>
              </a:rPr>
              <a:t>년부터 시작된 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+mn-ea"/>
              </a:rPr>
              <a:t>1, 2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+mn-ea"/>
              </a:rPr>
              <a:t>주기 대학구조개혁 평가 결과 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+mn-ea"/>
              </a:rPr>
              <a:t>4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+mn-ea"/>
              </a:rPr>
              <a:t>년제 대학 정원의 경우 지방이 수도권보다 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+mn-ea"/>
              </a:rPr>
              <a:t>3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+mn-ea"/>
              </a:rPr>
              <a:t>배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+mn-ea"/>
              </a:rPr>
              <a:t>, 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+mn-ea"/>
              </a:rPr>
              <a:t>전문대는 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+mn-ea"/>
              </a:rPr>
              <a:t>4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+mn-ea"/>
              </a:rPr>
              <a:t>년제 대학보다 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+mn-ea"/>
              </a:rPr>
              <a:t>2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+mn-ea"/>
              </a:rPr>
              <a:t>배나 줄었음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+mn-ea"/>
              </a:rPr>
              <a:t>(</a:t>
            </a:r>
            <a:r>
              <a:rPr lang="ko-KR" altLang="en-US" sz="1600" dirty="0">
                <a:solidFill>
                  <a:srgbClr val="000000"/>
                </a:solidFill>
                <a:latin typeface="+mn-ea"/>
              </a:rPr>
              <a:t>임은희</a:t>
            </a:r>
            <a:r>
              <a:rPr lang="en-US" altLang="ko-KR" sz="1600" dirty="0">
                <a:solidFill>
                  <a:srgbClr val="000000"/>
                </a:solidFill>
                <a:latin typeface="+mn-ea"/>
              </a:rPr>
              <a:t>, 2019).</a:t>
            </a:r>
            <a:r>
              <a:rPr lang="ko-KR" altLang="en-US" sz="1600" dirty="0">
                <a:solidFill>
                  <a:srgbClr val="000000"/>
                </a:solidFill>
                <a:latin typeface="+mn-ea"/>
              </a:rPr>
              <a:t> </a:t>
            </a:r>
            <a:endParaRPr lang="en-US" altLang="ko-KR" sz="1600" dirty="0">
              <a:solidFill>
                <a:srgbClr val="000000"/>
              </a:solidFill>
              <a:latin typeface="+mn-ea"/>
            </a:endParaRPr>
          </a:p>
          <a:p>
            <a:pPr algn="just" fontAlgn="base">
              <a:lnSpc>
                <a:spcPct val="120000"/>
              </a:lnSpc>
            </a:pPr>
            <a:r>
              <a:rPr lang="ko-KR" altLang="en-US" sz="1600" dirty="0">
                <a:solidFill>
                  <a:srgbClr val="000000"/>
                </a:solidFill>
                <a:latin typeface="+mn-ea"/>
              </a:rPr>
              <a:t>수도권 대학 비중을 확대</a:t>
            </a:r>
            <a:r>
              <a:rPr lang="en-US" altLang="ko-KR" sz="1600" dirty="0">
                <a:solidFill>
                  <a:srgbClr val="000000"/>
                </a:solidFill>
                <a:latin typeface="+mn-ea"/>
              </a:rPr>
              <a:t>.</a:t>
            </a:r>
            <a:r>
              <a:rPr lang="ko-KR" altLang="en-US" sz="1600" dirty="0">
                <a:solidFill>
                  <a:srgbClr val="000000"/>
                </a:solidFill>
                <a:latin typeface="+mn-ea"/>
              </a:rPr>
              <a:t> 서울의 대규모 사립대비대화</a:t>
            </a:r>
            <a:r>
              <a:rPr lang="en-US" altLang="ko-KR" sz="1600" dirty="0">
                <a:solidFill>
                  <a:srgbClr val="000000"/>
                </a:solidFill>
                <a:latin typeface="+mn-ea"/>
              </a:rPr>
              <a:t>. </a:t>
            </a:r>
            <a:endParaRPr lang="en-US" altLang="ko-KR" sz="1600" b="1" dirty="0">
              <a:latin typeface="+mn-ea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2060D84-D829-F799-3BD1-0A6761DE6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56036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CBEDA2E-4417-46E4-B20F-B490E5955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000" b="1" dirty="0"/>
              <a:t>반값등록금 정책은 국립대에 더욱 큰 재정위기 야기</a:t>
            </a:r>
            <a:r>
              <a:rPr lang="en-US" altLang="ko-KR" sz="2000" b="1" dirty="0"/>
              <a:t>  </a:t>
            </a:r>
            <a:endParaRPr lang="ko-KR" altLang="en-US" sz="2000" b="1" dirty="0"/>
          </a:p>
        </p:txBody>
      </p:sp>
      <p:pic>
        <p:nvPicPr>
          <p:cNvPr id="4" name="내용 개체 틀 3">
            <a:extLst>
              <a:ext uri="{FF2B5EF4-FFF2-40B4-BE49-F238E27FC236}">
                <a16:creationId xmlns:a16="http://schemas.microsoft.com/office/drawing/2014/main" id="{8EFA99DA-0776-4701-8CCB-A2A05DD603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6643" y="1934368"/>
            <a:ext cx="1378048" cy="4351338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20A2CF10-EC52-4D38-8716-740B9A11DA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0050" y="1934368"/>
            <a:ext cx="2796533" cy="3983832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CAE3956A-EF96-4246-9D2F-E3B46E4852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3867" y="1934368"/>
            <a:ext cx="5985933" cy="3828503"/>
          </a:xfrm>
          <a:prstGeom prst="rect">
            <a:avLst/>
          </a:prstGeom>
        </p:spPr>
      </p:pic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70A86FB2-0F85-675F-6BD2-712939BD4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7082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33B4BAB-8987-4AE3-B59B-1830154C1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326" y="133180"/>
            <a:ext cx="10097347" cy="1753864"/>
          </a:xfrm>
        </p:spPr>
        <p:txBody>
          <a:bodyPr>
            <a:noAutofit/>
          </a:bodyPr>
          <a:lstStyle/>
          <a:p>
            <a:r>
              <a:rPr lang="ko-KR" altLang="en-US" sz="2000" b="1" dirty="0"/>
              <a:t>수도권은 학생 수 증가로 위기 견뎠지만 지역은 학생 수도 감소</a:t>
            </a:r>
          </a:p>
        </p:txBody>
      </p:sp>
      <p:pic>
        <p:nvPicPr>
          <p:cNvPr id="5" name="내용 개체 틀 4">
            <a:extLst>
              <a:ext uri="{FF2B5EF4-FFF2-40B4-BE49-F238E27FC236}">
                <a16:creationId xmlns:a16="http://schemas.microsoft.com/office/drawing/2014/main" id="{8007279F-ED30-4117-89B9-3B6B5930B7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163" y="1397167"/>
            <a:ext cx="9007685" cy="5090883"/>
          </a:xfr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잉크 2">
                <a:extLst>
                  <a:ext uri="{FF2B5EF4-FFF2-40B4-BE49-F238E27FC236}">
                    <a16:creationId xmlns:a16="http://schemas.microsoft.com/office/drawing/2014/main" id="{321C663F-E59D-9667-A641-954E5BF410E1}"/>
                  </a:ext>
                </a:extLst>
              </p14:cNvPr>
              <p14:cNvContentPartPr/>
              <p14:nvPr/>
            </p14:nvContentPartPr>
            <p14:xfrm>
              <a:off x="4365977" y="2191202"/>
              <a:ext cx="1103760" cy="1457640"/>
            </p14:xfrm>
          </p:contentPart>
        </mc:Choice>
        <mc:Fallback xmlns="">
          <p:pic>
            <p:nvPicPr>
              <p:cNvPr id="3" name="잉크 2">
                <a:extLst>
                  <a:ext uri="{FF2B5EF4-FFF2-40B4-BE49-F238E27FC236}">
                    <a16:creationId xmlns:a16="http://schemas.microsoft.com/office/drawing/2014/main" id="{321C663F-E59D-9667-A641-954E5BF410E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59857" y="2185082"/>
                <a:ext cx="1116000" cy="1469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잉크 3">
                <a:extLst>
                  <a:ext uri="{FF2B5EF4-FFF2-40B4-BE49-F238E27FC236}">
                    <a16:creationId xmlns:a16="http://schemas.microsoft.com/office/drawing/2014/main" id="{6C12A43C-4E51-53FB-3C6E-A15F079DD1A0}"/>
                  </a:ext>
                </a:extLst>
              </p14:cNvPr>
              <p14:cNvContentPartPr/>
              <p14:nvPr/>
            </p14:nvContentPartPr>
            <p14:xfrm>
              <a:off x="6202337" y="2862242"/>
              <a:ext cx="497520" cy="703800"/>
            </p14:xfrm>
          </p:contentPart>
        </mc:Choice>
        <mc:Fallback xmlns="">
          <p:pic>
            <p:nvPicPr>
              <p:cNvPr id="4" name="잉크 3">
                <a:extLst>
                  <a:ext uri="{FF2B5EF4-FFF2-40B4-BE49-F238E27FC236}">
                    <a16:creationId xmlns:a16="http://schemas.microsoft.com/office/drawing/2014/main" id="{6C12A43C-4E51-53FB-3C6E-A15F079DD1A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96217" y="2856122"/>
                <a:ext cx="509760" cy="71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잉크 5">
                <a:extLst>
                  <a:ext uri="{FF2B5EF4-FFF2-40B4-BE49-F238E27FC236}">
                    <a16:creationId xmlns:a16="http://schemas.microsoft.com/office/drawing/2014/main" id="{62CE86AB-39D0-1059-3D04-A1C7AD58174E}"/>
                  </a:ext>
                </a:extLst>
              </p14:cNvPr>
              <p14:cNvContentPartPr/>
              <p14:nvPr/>
            </p14:nvContentPartPr>
            <p14:xfrm>
              <a:off x="7435337" y="2751362"/>
              <a:ext cx="515160" cy="839520"/>
            </p14:xfrm>
          </p:contentPart>
        </mc:Choice>
        <mc:Fallback xmlns="">
          <p:pic>
            <p:nvPicPr>
              <p:cNvPr id="6" name="잉크 5">
                <a:extLst>
                  <a:ext uri="{FF2B5EF4-FFF2-40B4-BE49-F238E27FC236}">
                    <a16:creationId xmlns:a16="http://schemas.microsoft.com/office/drawing/2014/main" id="{62CE86AB-39D0-1059-3D04-A1C7AD58174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429217" y="2745242"/>
                <a:ext cx="527400" cy="85176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8525AE2-C28A-4BC6-1274-1F3C27443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07366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F97D1366-CE2B-471C-8047-45FA9619F7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6224"/>
            <a:ext cx="10515600" cy="1552576"/>
          </a:xfrm>
        </p:spPr>
        <p:txBody>
          <a:bodyPr>
            <a:normAutofit fontScale="92500" lnSpcReduction="20000"/>
          </a:bodyPr>
          <a:lstStyle/>
          <a:p>
            <a:r>
              <a:rPr lang="ko-KR" altLang="en-US" sz="2000" b="1" dirty="0"/>
              <a:t>국공립 대한 실질 재정 악화</a:t>
            </a:r>
            <a:endParaRPr lang="en-US" altLang="ko-KR" sz="2000" b="1" dirty="0"/>
          </a:p>
          <a:p>
            <a:endParaRPr lang="en-US" altLang="ko-KR" sz="2000" b="1" dirty="0"/>
          </a:p>
          <a:p>
            <a:r>
              <a:rPr lang="ko-KR" altLang="en-US" sz="1800" dirty="0"/>
              <a:t>반값 등록금 실시 이후 국공립 대학의 재정지원은 양적으로 늘어난 것 </a:t>
            </a:r>
            <a:r>
              <a:rPr lang="ko-KR" altLang="en-US" sz="1800" dirty="0" err="1"/>
              <a:t>처럼</a:t>
            </a:r>
            <a:r>
              <a:rPr lang="ko-KR" altLang="en-US" sz="1800" dirty="0"/>
              <a:t> 보이나 경상비를 제외하고 국가 장학금을 제외하면 실질적으로 동일함</a:t>
            </a:r>
            <a:r>
              <a:rPr lang="en-US" altLang="ko-KR" sz="1800" dirty="0"/>
              <a:t>. </a:t>
            </a:r>
          </a:p>
          <a:p>
            <a:r>
              <a:rPr lang="ko-KR" altLang="en-US" sz="1800" dirty="0"/>
              <a:t>등록금 인하를 고려하면 실질 재정은 악화 되었음</a:t>
            </a:r>
            <a:r>
              <a:rPr lang="en-US" altLang="ko-KR" sz="1800" dirty="0"/>
              <a:t>.</a:t>
            </a:r>
            <a:endParaRPr lang="ko-KR" altLang="en-US" sz="1800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FC901FED-E8F2-47B1-8CC6-C691DB8047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357" y="3098800"/>
            <a:ext cx="9024325" cy="268197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B621CE3-8997-E9C8-A7C9-EF14DE18E472}"/>
              </a:ext>
            </a:extLst>
          </p:cNvPr>
          <p:cNvSpPr txBox="1"/>
          <p:nvPr/>
        </p:nvSpPr>
        <p:spPr>
          <a:xfrm>
            <a:off x="1107357" y="6016266"/>
            <a:ext cx="60970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800" dirty="0"/>
              <a:t>사립대보다 국립대가 사정이 낫지만</a:t>
            </a:r>
            <a:r>
              <a:rPr lang="en-US" altLang="ko-KR" sz="1800" dirty="0"/>
              <a:t>, </a:t>
            </a:r>
            <a:r>
              <a:rPr lang="ko-KR" altLang="en-US" sz="1800" dirty="0"/>
              <a:t>국립대도 위기</a:t>
            </a:r>
            <a:r>
              <a:rPr lang="en-US" altLang="ko-KR" sz="1800" dirty="0"/>
              <a:t>: </a:t>
            </a:r>
            <a:r>
              <a:rPr lang="ko-KR" altLang="en-US" sz="1800" dirty="0"/>
              <a:t>지역대학 시스템 전체의 위기를 의미</a:t>
            </a:r>
            <a:r>
              <a:rPr lang="en-US" altLang="ko-KR" sz="1800" dirty="0"/>
              <a:t>.</a:t>
            </a:r>
            <a:endParaRPr lang="en-US" altLang="ko-KR" dirty="0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2151644-9AAA-57BE-4F7E-14B57E38B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20154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E72CE41-F693-7C1D-1CAC-1560C43560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216" y="2930344"/>
            <a:ext cx="10745568" cy="3952895"/>
          </a:xfrm>
        </p:spPr>
        <p:txBody>
          <a:bodyPr>
            <a:noAutofit/>
          </a:bodyPr>
          <a:lstStyle/>
          <a:p>
            <a:pPr indent="0">
              <a:lnSpc>
                <a:spcPct val="100000"/>
              </a:lnSpc>
              <a:spcBef>
                <a:spcPts val="0"/>
              </a:spcBef>
            </a:pPr>
            <a:r>
              <a:rPr lang="ko-KR" altLang="en-US" sz="1600" b="1" dirty="0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대학운영 및 정원조정에 대한 규제를 대폭 완화</a:t>
            </a:r>
            <a:endParaRPr lang="en-US" altLang="ko-KR" sz="1600" b="1" dirty="0">
              <a:latin typeface="경기천년바탕 Bold" panose="02020803020101020101" pitchFamily="18" charset="-127"/>
              <a:ea typeface="경기천년바탕 Bold" panose="02020803020101020101" pitchFamily="18" charset="-127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ko-KR" sz="1600" dirty="0">
              <a:latin typeface="경기천년바탕 Bold" panose="02020803020101020101" pitchFamily="18" charset="-127"/>
              <a:ea typeface="경기천년바탕 Bold" panose="02020803020101020101" pitchFamily="18" charset="-127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ko-KR" sz="1600" dirty="0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 - </a:t>
            </a:r>
            <a:r>
              <a:rPr lang="ko-KR" altLang="en-US" sz="1600" dirty="0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대학운영기준에서 </a:t>
            </a:r>
            <a:r>
              <a:rPr lang="en-US" altLang="ko-KR" sz="1600" dirty="0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4</a:t>
            </a:r>
            <a:r>
              <a:rPr lang="ko-KR" altLang="en-US" sz="1600" dirty="0" err="1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대기준</a:t>
            </a:r>
            <a:r>
              <a:rPr lang="en-US" altLang="ko-KR" sz="1600" dirty="0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(</a:t>
            </a:r>
            <a:r>
              <a:rPr lang="ko-KR" altLang="en-US" sz="1600" kern="0" spc="0" dirty="0">
                <a:effectLst/>
                <a:uFill>
                  <a:solidFill>
                    <a:srgbClr val="000000"/>
                  </a:solidFill>
                </a:uFill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시설과 교원</a:t>
            </a:r>
            <a:r>
              <a:rPr lang="en-US" altLang="ko-KR" sz="1600" kern="0" spc="0" dirty="0">
                <a:effectLst/>
                <a:uFill>
                  <a:solidFill>
                    <a:srgbClr val="000000"/>
                  </a:solidFill>
                </a:uFill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, </a:t>
            </a:r>
            <a:r>
              <a:rPr lang="ko-KR" altLang="en-US" sz="1600" kern="0" spc="0" dirty="0">
                <a:effectLst/>
                <a:uFill>
                  <a:solidFill>
                    <a:srgbClr val="000000"/>
                  </a:solidFill>
                </a:uFill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법인책임 등</a:t>
            </a:r>
            <a:r>
              <a:rPr lang="en-US" altLang="ko-KR" sz="1600" kern="0" spc="0" dirty="0">
                <a:effectLst/>
                <a:uFill>
                  <a:solidFill>
                    <a:srgbClr val="000000"/>
                  </a:solidFill>
                </a:uFill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)</a:t>
            </a:r>
            <a:r>
              <a:rPr lang="ko-KR" altLang="en-US" sz="1600" kern="0" spc="0" dirty="0">
                <a:effectLst/>
                <a:uFill>
                  <a:solidFill>
                    <a:srgbClr val="000000"/>
                  </a:solidFill>
                </a:uFill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 면에서 기준을 대폭 완화</a:t>
            </a:r>
            <a:r>
              <a:rPr lang="en-US" altLang="ko-KR" sz="1600" kern="0" spc="0" dirty="0">
                <a:effectLst/>
                <a:uFill>
                  <a:solidFill>
                    <a:srgbClr val="000000"/>
                  </a:solidFill>
                </a:uFill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·</a:t>
            </a:r>
            <a:r>
              <a:rPr lang="ko-KR" altLang="en-US" sz="1600" kern="0" spc="0" dirty="0">
                <a:effectLst/>
                <a:uFill>
                  <a:solidFill>
                    <a:srgbClr val="000000"/>
                  </a:solidFill>
                </a:uFill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철폐</a:t>
            </a:r>
            <a:endParaRPr lang="ko-KR" altLang="en-US" sz="1600" kern="0" spc="0" dirty="0">
              <a:effectLst/>
              <a:latin typeface="경기천년바탕 Bold" panose="02020803020101020101" pitchFamily="18" charset="-127"/>
              <a:ea typeface="경기천년바탕 Bold" panose="02020803020101020101" pitchFamily="18" charset="-127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ko-KR" sz="1600" dirty="0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 - </a:t>
            </a:r>
            <a:r>
              <a:rPr lang="ko-KR" altLang="en-US" sz="1600" dirty="0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신규 교육사업</a:t>
            </a:r>
            <a:r>
              <a:rPr lang="en-US" altLang="ko-KR" sz="1600" dirty="0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(</a:t>
            </a:r>
            <a:r>
              <a:rPr lang="ko-KR" altLang="en-US" sz="1600" dirty="0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정원확대 연관</a:t>
            </a:r>
            <a:r>
              <a:rPr lang="en-US" altLang="ko-KR" sz="1600" dirty="0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)</a:t>
            </a:r>
            <a:r>
              <a:rPr lang="ko-KR" altLang="en-US" sz="1600" dirty="0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과 법인 영리사업 확대 용이화</a:t>
            </a:r>
            <a:r>
              <a:rPr lang="en-US" altLang="ko-KR" sz="1600" dirty="0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 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ko-KR" sz="1600" kern="0" spc="0" dirty="0">
                <a:effectLst/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 - </a:t>
            </a:r>
            <a:r>
              <a:rPr lang="ko-KR" altLang="en-US" sz="1600" kern="0" spc="0" dirty="0">
                <a:effectLst/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학과의 캠퍼스 이전</a:t>
            </a:r>
            <a:r>
              <a:rPr lang="en-US" altLang="ko-KR" sz="1600" kern="0" spc="0" dirty="0">
                <a:effectLst/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(</a:t>
            </a:r>
            <a:r>
              <a:rPr lang="ko-KR" altLang="en-US" sz="1600" kern="0" spc="0" dirty="0">
                <a:effectLst/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시설여건 정비되면 가능</a:t>
            </a:r>
            <a:r>
              <a:rPr lang="en-US" altLang="ko-KR" sz="1600" kern="0" spc="0" dirty="0">
                <a:effectLst/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).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ko-KR" sz="1600" kern="0" dirty="0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 - </a:t>
            </a:r>
            <a:r>
              <a:rPr lang="ko-KR" altLang="en-US" sz="1600" kern="0" dirty="0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대학 </a:t>
            </a:r>
            <a:r>
              <a:rPr lang="ko-KR" altLang="en-US" sz="1600" kern="0" spc="0" dirty="0" err="1">
                <a:effectLst/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통합시</a:t>
            </a:r>
            <a:r>
              <a:rPr lang="ko-KR" altLang="en-US" sz="1600" kern="0" spc="0" dirty="0">
                <a:effectLst/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 정원감축 조건을 삭제 대학간 통폐합의 촉진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ko-KR" sz="1600" dirty="0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 - </a:t>
            </a:r>
            <a:r>
              <a:rPr lang="ko-KR" altLang="en-US" sz="1600" kern="0" spc="0" dirty="0">
                <a:effectLst/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교원확보율 요건 완전폐지 총입학정원 범위내 자율적 정원조정 가능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ko-KR" sz="1600" dirty="0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 - </a:t>
            </a:r>
            <a:r>
              <a:rPr lang="ko-KR" altLang="en-US" sz="1600" kern="0" spc="0" dirty="0">
                <a:effectLst/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첨단기술 분야는 </a:t>
            </a:r>
            <a:r>
              <a:rPr lang="en-US" altLang="ko-KR" sz="1600" kern="0" spc="0" dirty="0">
                <a:effectLst/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4</a:t>
            </a:r>
            <a:r>
              <a:rPr lang="ko-KR" altLang="en-US" sz="1600" kern="0" spc="0" dirty="0" err="1">
                <a:effectLst/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대요건</a:t>
            </a:r>
            <a:r>
              <a:rPr lang="ko-KR" altLang="en-US" sz="1600" kern="0" spc="0" dirty="0">
                <a:effectLst/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 충족 필요 없이 교원확보율만 충족하면 정원 순증 가능</a:t>
            </a:r>
            <a:endParaRPr lang="en-US" altLang="ko-KR" sz="1600" kern="0" spc="0" dirty="0">
              <a:effectLst/>
              <a:latin typeface="경기천년바탕 Bold" panose="02020803020101020101" pitchFamily="18" charset="-127"/>
              <a:ea typeface="경기천년바탕 Bold" panose="02020803020101020101" pitchFamily="18" charset="-127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ko-KR" sz="1600" b="1" dirty="0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-&gt; </a:t>
            </a:r>
            <a:r>
              <a:rPr lang="ko-KR" altLang="en-US" sz="1600" b="1" dirty="0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학령인구 감소하는 와중에 수도권</a:t>
            </a:r>
            <a:r>
              <a:rPr lang="en-US" altLang="ko-KR" sz="1600" b="1" dirty="0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(</a:t>
            </a:r>
            <a:r>
              <a:rPr lang="ko-KR" altLang="en-US" sz="1600" b="1" dirty="0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서울권역</a:t>
            </a:r>
            <a:r>
              <a:rPr lang="en-US" altLang="ko-KR" sz="1600" b="1" dirty="0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)</a:t>
            </a:r>
            <a:r>
              <a:rPr lang="ko-KR" altLang="en-US" sz="1600" b="1" dirty="0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 쏠림 현상 강화 우려</a:t>
            </a:r>
            <a:endParaRPr lang="en-US" altLang="ko-KR" sz="1600" b="1" dirty="0">
              <a:latin typeface="경기천년바탕 Bold" panose="02020803020101020101" pitchFamily="18" charset="-127"/>
              <a:ea typeface="경기천년바탕 Bold" panose="02020803020101020101" pitchFamily="18" charset="-127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ko-KR" altLang="en-US" sz="1600" kern="0" spc="0" dirty="0">
              <a:effectLst/>
              <a:latin typeface="경기천년바탕 Bold" panose="02020803020101020101" pitchFamily="18" charset="-127"/>
              <a:ea typeface="경기천년바탕 Bold" panose="02020803020101020101" pitchFamily="18" charset="-127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ko-KR" sz="1600" dirty="0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   </a:t>
            </a:r>
            <a:r>
              <a:rPr lang="ko-KR" altLang="en-US" sz="1600" kern="0" spc="0" dirty="0">
                <a:effectLst/>
                <a:uFill>
                  <a:solidFill>
                    <a:srgbClr val="000000"/>
                  </a:solidFill>
                </a:uFill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“사립대학 구조개선 지원에 관한 법률”</a:t>
            </a:r>
            <a:endParaRPr lang="en-US" altLang="ko-KR" sz="1600" kern="0" dirty="0">
              <a:uFill>
                <a:solidFill>
                  <a:srgbClr val="000000"/>
                </a:solidFill>
              </a:uFill>
              <a:latin typeface="경기천년바탕 Bold" panose="02020803020101020101" pitchFamily="18" charset="-127"/>
              <a:ea typeface="경기천년바탕 Bold" panose="02020803020101020101" pitchFamily="18" charset="-127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ko-KR" sz="1600" kern="0" dirty="0">
                <a:uFill>
                  <a:solidFill>
                    <a:srgbClr val="000000"/>
                  </a:solidFill>
                </a:uFill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   </a:t>
            </a:r>
            <a:r>
              <a:rPr lang="en-US" altLang="ko-KR" sz="1600" dirty="0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-</a:t>
            </a:r>
            <a:r>
              <a:rPr lang="ko-KR" altLang="en-US" sz="1600" dirty="0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시장방식  구조조정의 본격적 추진</a:t>
            </a:r>
            <a:endParaRPr lang="en-US" altLang="ko-KR" sz="1600" dirty="0">
              <a:latin typeface="경기천년바탕 Bold" panose="02020803020101020101" pitchFamily="18" charset="-127"/>
              <a:ea typeface="경기천년바탕 Bold" panose="02020803020101020101" pitchFamily="18" charset="-127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ko-KR" sz="1600" b="1" dirty="0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-&gt; </a:t>
            </a:r>
            <a:r>
              <a:rPr lang="ko-KR" altLang="en-US" sz="1600" b="1" dirty="0">
                <a:latin typeface="경기천년바탕 Bold" panose="02020803020101020101" pitchFamily="18" charset="-127"/>
                <a:ea typeface="경기천년바탕 Bold" panose="02020803020101020101" pitchFamily="18" charset="-127"/>
              </a:rPr>
              <a:t>구조조정은 필요하겠지만 지역에 대한 충격을 완화하는 조치 없는 구조조정은 문제</a:t>
            </a:r>
            <a:endParaRPr lang="en-US" altLang="ko-KR" sz="1600" b="1" dirty="0">
              <a:latin typeface="경기천년바탕 Bold" panose="02020803020101020101" pitchFamily="18" charset="-127"/>
              <a:ea typeface="경기천년바탕 Bold" panose="02020803020101020101" pitchFamily="18" charset="-127"/>
            </a:endParaRPr>
          </a:p>
          <a:p>
            <a:pPr marL="0" indent="0">
              <a:lnSpc>
                <a:spcPct val="100000"/>
              </a:lnSpc>
              <a:buNone/>
            </a:pPr>
            <a:endParaRPr lang="ko-KR" altLang="en-US" sz="1600" dirty="0">
              <a:latin typeface="경기천년바탕 Bold" panose="02020803020101020101" pitchFamily="18" charset="-127"/>
              <a:ea typeface="경기천년바탕 Bold" panose="02020803020101020101" pitchFamily="18" charset="-127"/>
            </a:endParaRPr>
          </a:p>
        </p:txBody>
      </p:sp>
      <p:sp>
        <p:nvSpPr>
          <p:cNvPr id="7" name="제목 1">
            <a:extLst>
              <a:ext uri="{FF2B5EF4-FFF2-40B4-BE49-F238E27FC236}">
                <a16:creationId xmlns:a16="http://schemas.microsoft.com/office/drawing/2014/main" id="{AD561477-EB65-4FA0-BB4D-9E343A183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980" y="1604781"/>
            <a:ext cx="10515600" cy="1325563"/>
          </a:xfrm>
        </p:spPr>
        <p:txBody>
          <a:bodyPr>
            <a:normAutofit/>
          </a:bodyPr>
          <a:lstStyle/>
          <a:p>
            <a:r>
              <a:rPr lang="ko-KR" altLang="en-US" sz="2000" dirty="0">
                <a:latin typeface="+mj-ea"/>
              </a:rPr>
              <a:t>교육부의 인식</a:t>
            </a:r>
            <a:r>
              <a:rPr lang="en-US" altLang="ko-KR" sz="2000" dirty="0">
                <a:latin typeface="+mj-ea"/>
              </a:rPr>
              <a:t>1. </a:t>
            </a:r>
            <a:r>
              <a:rPr lang="ko-KR" altLang="en-US" sz="2000" dirty="0">
                <a:latin typeface="+mj-ea"/>
              </a:rPr>
              <a:t>대학규제가 강해서 경쟁이 부족했다</a:t>
            </a:r>
            <a:br>
              <a:rPr lang="en-US" altLang="ko-KR" sz="2000" dirty="0">
                <a:latin typeface="+mj-ea"/>
              </a:rPr>
            </a:br>
            <a:r>
              <a:rPr lang="en-US" altLang="ko-KR" sz="2000" dirty="0">
                <a:latin typeface="+mj-ea"/>
              </a:rPr>
              <a:t>-&gt; </a:t>
            </a:r>
            <a:r>
              <a:rPr lang="ko-KR" altLang="en-US" sz="2000" dirty="0">
                <a:latin typeface="+mj-ea"/>
              </a:rPr>
              <a:t>대학규제 완화와 시장방식 구조조정</a:t>
            </a:r>
          </a:p>
        </p:txBody>
      </p:sp>
      <p:sp>
        <p:nvSpPr>
          <p:cNvPr id="8" name="제목 1">
            <a:extLst>
              <a:ext uri="{FF2B5EF4-FFF2-40B4-BE49-F238E27FC236}">
                <a16:creationId xmlns:a16="http://schemas.microsoft.com/office/drawing/2014/main" id="{71BF2FEB-5033-DC24-98D9-6A77A45D0F3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" b="1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3. </a:t>
            </a:r>
            <a:r>
              <a:rPr lang="ko-KR" altLang="en-US" sz="2000" b="1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교육부의 대학정책</a:t>
            </a:r>
            <a:r>
              <a:rPr lang="en-US" altLang="ko-KR" sz="2000" b="1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: </a:t>
            </a:r>
            <a:r>
              <a:rPr lang="ko-KR" altLang="en-US" sz="2000" b="1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잘못된 진단과 잘못된 해법</a:t>
            </a:r>
            <a:endParaRPr lang="ko-KR" altLang="en-US" sz="2000" b="1" dirty="0">
              <a:latin typeface="KoPubWorld돋움체 Bold" panose="00000800000000000000" pitchFamily="2" charset="-127"/>
              <a:ea typeface="KoPubWorld돋움체 Bold" panose="00000800000000000000" pitchFamily="2" charset="-127"/>
              <a:cs typeface="KoPubWorld돋움체 Bold" panose="00000800000000000000" pitchFamily="2" charset="-127"/>
            </a:endParaRPr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A9B2924-A78E-2DAE-92F6-D8B13BFB3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3157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20F5652-8B33-BE9E-3C07-2E179FA2E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630" y="231837"/>
            <a:ext cx="14922359" cy="2843527"/>
          </a:xfrm>
        </p:spPr>
        <p:txBody>
          <a:bodyPr>
            <a:normAutofit/>
          </a:bodyPr>
          <a:lstStyle/>
          <a:p>
            <a:r>
              <a:rPr lang="en-US" altLang="ko-KR" sz="2000" b="1" dirty="0"/>
              <a:t> </a:t>
            </a:r>
            <a:r>
              <a:rPr lang="ko-KR" altLang="en-US" sz="1800" b="1" dirty="0"/>
              <a:t>출산율 추이와 전망</a:t>
            </a:r>
            <a:endParaRPr lang="ko-KR" altLang="en-US" sz="2000" b="1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D4A30CFB-B01A-909C-4E12-C69CFE5D45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"/>
            <a:ext cx="17301286" cy="980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3" name="_x375359592">
            <a:extLst>
              <a:ext uri="{FF2B5EF4-FFF2-40B4-BE49-F238E27FC236}">
                <a16:creationId xmlns:a16="http://schemas.microsoft.com/office/drawing/2014/main" id="{E534151D-E2CD-5BB4-1405-F6B6F3E06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2000250"/>
            <a:ext cx="9215067" cy="414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16B1D39-185F-731C-5EB3-A305EF7314D8}"/>
              </a:ext>
            </a:extLst>
          </p:cNvPr>
          <p:cNvSpPr txBox="1"/>
          <p:nvPr/>
        </p:nvSpPr>
        <p:spPr>
          <a:xfrm>
            <a:off x="1266187" y="6308707"/>
            <a:ext cx="4108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통계청</a:t>
            </a:r>
            <a:r>
              <a:rPr lang="en-US" altLang="ko-KR" dirty="0"/>
              <a:t>, </a:t>
            </a:r>
            <a:r>
              <a:rPr lang="ko-KR" altLang="en-US" dirty="0"/>
              <a:t>장래인구추계</a:t>
            </a:r>
            <a:r>
              <a:rPr lang="en-US" altLang="ko-KR" dirty="0"/>
              <a:t>(2020~2070</a:t>
            </a:r>
            <a:r>
              <a:rPr lang="ko-KR" altLang="en-US" dirty="0"/>
              <a:t>년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387AE9-2E45-7CF7-FFD8-10B57AF4490E}"/>
              </a:ext>
            </a:extLst>
          </p:cNvPr>
          <p:cNvSpPr txBox="1"/>
          <p:nvPr/>
        </p:nvSpPr>
        <p:spPr>
          <a:xfrm>
            <a:off x="3614816" y="3119887"/>
            <a:ext cx="46158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/>
              <a:t>우리나라의 인구감소의 문제</a:t>
            </a:r>
            <a:endParaRPr lang="en-US" altLang="ko-KR" sz="1400" b="1" dirty="0"/>
          </a:p>
          <a:p>
            <a:r>
              <a:rPr lang="en-US" altLang="ko-KR" sz="1400" b="1" dirty="0"/>
              <a:t>2016</a:t>
            </a:r>
            <a:r>
              <a:rPr lang="ko-KR" altLang="en-US" sz="1400" b="1" dirty="0"/>
              <a:t>년 이전은 산업화 과정에서 흔히 나타나는 </a:t>
            </a:r>
            <a:r>
              <a:rPr lang="ko-KR" altLang="en-US" sz="1400" b="1" dirty="0" err="1"/>
              <a:t>저출사가</a:t>
            </a:r>
            <a:r>
              <a:rPr lang="ko-KR" altLang="en-US" sz="1400" b="1" dirty="0"/>
              <a:t> 다르다</a:t>
            </a:r>
            <a:r>
              <a:rPr lang="en-US" altLang="ko-KR" sz="1400" b="1" dirty="0"/>
              <a:t>.</a:t>
            </a:r>
          </a:p>
          <a:p>
            <a:endParaRPr lang="ko-KR" altLang="en-US" sz="1400" b="1" dirty="0"/>
          </a:p>
        </p:txBody>
      </p:sp>
      <p:sp>
        <p:nvSpPr>
          <p:cNvPr id="7" name="타원 6">
            <a:extLst>
              <a:ext uri="{FF2B5EF4-FFF2-40B4-BE49-F238E27FC236}">
                <a16:creationId xmlns:a16="http://schemas.microsoft.com/office/drawing/2014/main" id="{038214C6-A072-F7C3-508D-DA9C57273658}"/>
              </a:ext>
            </a:extLst>
          </p:cNvPr>
          <p:cNvSpPr/>
          <p:nvPr/>
        </p:nvSpPr>
        <p:spPr>
          <a:xfrm>
            <a:off x="3112718" y="3920647"/>
            <a:ext cx="1722329" cy="1221287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noFill/>
            </a:endParaRPr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1D1EAF2E-090C-D56D-94B9-21617614125D}"/>
              </a:ext>
            </a:extLst>
          </p:cNvPr>
          <p:cNvSpPr/>
          <p:nvPr/>
        </p:nvSpPr>
        <p:spPr>
          <a:xfrm>
            <a:off x="5460868" y="4329830"/>
            <a:ext cx="1722329" cy="1221287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noFill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27CAFA-6088-1277-2780-82A737A2CBC8}"/>
              </a:ext>
            </a:extLst>
          </p:cNvPr>
          <p:cNvSpPr txBox="1"/>
          <p:nvPr/>
        </p:nvSpPr>
        <p:spPr>
          <a:xfrm>
            <a:off x="685800" y="780705"/>
            <a:ext cx="4853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latin typeface="+mj-ea"/>
                <a:ea typeface="+mj-ea"/>
              </a:rPr>
              <a:t>1. </a:t>
            </a:r>
            <a:r>
              <a:rPr lang="ko-KR" altLang="en-US" sz="2400" b="1" dirty="0">
                <a:latin typeface="+mj-ea"/>
                <a:ea typeface="+mj-ea"/>
              </a:rPr>
              <a:t>인구감소와 인구집중의 문제</a:t>
            </a:r>
          </a:p>
        </p:txBody>
      </p:sp>
      <p:sp>
        <p:nvSpPr>
          <p:cNvPr id="10" name="슬라이드 번호 개체 틀 9">
            <a:extLst>
              <a:ext uri="{FF2B5EF4-FFF2-40B4-BE49-F238E27FC236}">
                <a16:creationId xmlns:a16="http://schemas.microsoft.com/office/drawing/2014/main" id="{296CBA60-1293-1AA7-8035-88FB07929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86509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FADDD696-5FE4-3EDB-59C9-9A69985F9F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0063" y="2728684"/>
            <a:ext cx="8040342" cy="360421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12B1595-84AB-7317-F339-C2E7170251B3}"/>
              </a:ext>
            </a:extLst>
          </p:cNvPr>
          <p:cNvSpPr txBox="1"/>
          <p:nvPr/>
        </p:nvSpPr>
        <p:spPr>
          <a:xfrm>
            <a:off x="838200" y="1927101"/>
            <a:ext cx="10392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교육부의 인식</a:t>
            </a:r>
            <a:r>
              <a:rPr lang="en-US" altLang="ko-KR" sz="20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2. </a:t>
            </a:r>
            <a:r>
              <a:rPr lang="ko-KR" altLang="en-US" sz="20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그동안 지역대학을 살리기 위해 열심히 노력했으나</a:t>
            </a:r>
            <a:r>
              <a:rPr lang="en-US" altLang="ko-KR" sz="20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(?)… </a:t>
            </a:r>
            <a:r>
              <a:rPr lang="ko-KR" altLang="en-US" sz="20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실패했다는 인식</a:t>
            </a:r>
            <a:r>
              <a:rPr lang="en-US" altLang="ko-KR" sz="20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.</a:t>
            </a:r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23AFC29-459A-DB82-40E4-AC69934DE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87434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>
            <a:extLst>
              <a:ext uri="{FF2B5EF4-FFF2-40B4-BE49-F238E27FC236}">
                <a16:creationId xmlns:a16="http://schemas.microsoft.com/office/drawing/2014/main" id="{F0B4571F-FED1-E0A8-8B8D-6467748A0B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717" y="1725046"/>
            <a:ext cx="10749321" cy="1623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atinLnBrk="0"/>
            <a:r>
              <a:rPr lang="ko-KR" altLang="en-US" kern="0" spc="-20" dirty="0"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□ </a:t>
            </a:r>
            <a:r>
              <a:rPr lang="ko-KR" altLang="en-US" b="1" kern="0" spc="-20" dirty="0">
                <a:solidFill>
                  <a:srgbClr val="0070C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지역대학은 경쟁력이 낮다</a:t>
            </a:r>
            <a:r>
              <a:rPr lang="en-US" altLang="ko-KR" b="1" kern="0" spc="-20" dirty="0">
                <a:solidFill>
                  <a:srgbClr val="0070C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b="1" kern="0" spc="-20" dirty="0">
                <a:solidFill>
                  <a:srgbClr val="0070C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지역대학의 경쟁력 제고가 필요하다</a:t>
            </a:r>
            <a:r>
              <a:rPr lang="en-US" altLang="ko-KR" b="1" kern="0" spc="-20" dirty="0">
                <a:solidFill>
                  <a:srgbClr val="0070C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.</a:t>
            </a:r>
            <a:endParaRPr lang="ko-KR" altLang="en-US" b="1" kern="0" spc="-20" dirty="0">
              <a:solidFill>
                <a:srgbClr val="0070C0"/>
              </a:solidFill>
              <a:effectLst/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kumimoji="0" lang="ko-KR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대</a:t>
            </a:r>
            <a:r>
              <a:rPr kumimoji="0" lang="ko-KR" altLang="en-US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학교육 경쟁력 하위권</a:t>
            </a:r>
            <a:r>
              <a:rPr kumimoji="0" lang="en-US" altLang="ko-K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(’21</a:t>
            </a:r>
            <a:r>
              <a:rPr kumimoji="0" lang="ko-KR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년</a:t>
            </a:r>
            <a:r>
              <a:rPr kumimoji="0" lang="en-US" altLang="ko-K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64</a:t>
            </a:r>
            <a:r>
              <a:rPr kumimoji="0" lang="ko-KR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개국 중 </a:t>
            </a:r>
            <a:r>
              <a:rPr kumimoji="0" lang="en-US" altLang="ko-K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47</a:t>
            </a:r>
            <a:r>
              <a:rPr kumimoji="0" lang="ko-KR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위</a:t>
            </a:r>
            <a:r>
              <a:rPr kumimoji="0" lang="en-US" altLang="ko-K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IMD), </a:t>
            </a:r>
            <a:r>
              <a:rPr lang="ko-KR" altLang="en-US" dirty="0">
                <a:solidFill>
                  <a:srgbClr val="000000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특히 </a:t>
            </a:r>
            <a:r>
              <a:rPr kumimoji="0" lang="ko-KR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지역대학 경쟁력 특히 낮음</a:t>
            </a:r>
            <a:r>
              <a:rPr kumimoji="0" lang="en-US" altLang="ko-K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.</a:t>
            </a:r>
            <a:endParaRPr kumimoji="0" lang="en-US" altLang="ko-KR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en-US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지역 수요 기반 </a:t>
            </a:r>
            <a:r>
              <a:rPr kumimoji="0" lang="ko-KR" altLang="en-US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대학의 기능 전환</a:t>
            </a:r>
            <a:r>
              <a:rPr kumimoji="0" lang="en-US" altLang="ko-KR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kumimoji="0" lang="ko-KR" altLang="en-US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지역 내 특성화 </a:t>
            </a:r>
            <a:r>
              <a:rPr kumimoji="0" lang="ko-KR" altLang="en-US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영역에 따른 대학간 역할 </a:t>
            </a:r>
            <a:r>
              <a:rPr kumimoji="0" lang="ko-KR" altLang="en-US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분담･연합</a:t>
            </a:r>
            <a:r>
              <a:rPr kumimoji="0" lang="en-US" altLang="ko-KR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kumimoji="0" lang="ko-KR" altLang="en-US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부실대학 구조조정 등이 필요하다</a:t>
            </a:r>
            <a:r>
              <a:rPr kumimoji="0" lang="en-US" altLang="ko-KR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.</a:t>
            </a:r>
            <a:endParaRPr kumimoji="0" lang="ko-KR" altLang="en-US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0912EB53-9A7E-C1C5-7022-B707407273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717" y="3152002"/>
            <a:ext cx="10288327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638" algn="l"/>
                <a:tab pos="2151063" algn="l"/>
                <a:tab pos="2274888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5894388" algn="l"/>
                <a:tab pos="6096000" algn="l"/>
                <a:tab pos="6142038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  <a:tab pos="13208000" algn="l"/>
                <a:tab pos="13716000" algn="l"/>
                <a:tab pos="14224000" algn="l"/>
                <a:tab pos="14732000" algn="l"/>
                <a:tab pos="15240000" algn="l"/>
                <a:tab pos="15748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638" algn="l"/>
                <a:tab pos="2151063" algn="l"/>
                <a:tab pos="2274888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5894388" algn="l"/>
                <a:tab pos="6096000" algn="l"/>
                <a:tab pos="6142038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  <a:tab pos="13208000" algn="l"/>
                <a:tab pos="13716000" algn="l"/>
                <a:tab pos="14224000" algn="l"/>
                <a:tab pos="14732000" algn="l"/>
                <a:tab pos="15240000" algn="l"/>
                <a:tab pos="15748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638" algn="l"/>
                <a:tab pos="2151063" algn="l"/>
                <a:tab pos="2274888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5894388" algn="l"/>
                <a:tab pos="6096000" algn="l"/>
                <a:tab pos="6142038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  <a:tab pos="13208000" algn="l"/>
                <a:tab pos="13716000" algn="l"/>
                <a:tab pos="14224000" algn="l"/>
                <a:tab pos="14732000" algn="l"/>
                <a:tab pos="15240000" algn="l"/>
                <a:tab pos="15748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638" algn="l"/>
                <a:tab pos="2151063" algn="l"/>
                <a:tab pos="2274888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5894388" algn="l"/>
                <a:tab pos="6096000" algn="l"/>
                <a:tab pos="6142038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  <a:tab pos="13208000" algn="l"/>
                <a:tab pos="13716000" algn="l"/>
                <a:tab pos="14224000" algn="l"/>
                <a:tab pos="14732000" algn="l"/>
                <a:tab pos="15240000" algn="l"/>
                <a:tab pos="15748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638" algn="l"/>
                <a:tab pos="2151063" algn="l"/>
                <a:tab pos="2274888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5894388" algn="l"/>
                <a:tab pos="6096000" algn="l"/>
                <a:tab pos="6142038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  <a:tab pos="13208000" algn="l"/>
                <a:tab pos="13716000" algn="l"/>
                <a:tab pos="14224000" algn="l"/>
                <a:tab pos="14732000" algn="l"/>
                <a:tab pos="15240000" algn="l"/>
                <a:tab pos="15748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638" algn="l"/>
                <a:tab pos="2151063" algn="l"/>
                <a:tab pos="2274888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5894388" algn="l"/>
                <a:tab pos="6096000" algn="l"/>
                <a:tab pos="6142038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  <a:tab pos="13208000" algn="l"/>
                <a:tab pos="13716000" algn="l"/>
                <a:tab pos="14224000" algn="l"/>
                <a:tab pos="14732000" algn="l"/>
                <a:tab pos="15240000" algn="l"/>
                <a:tab pos="15748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638" algn="l"/>
                <a:tab pos="2151063" algn="l"/>
                <a:tab pos="2274888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5894388" algn="l"/>
                <a:tab pos="6096000" algn="l"/>
                <a:tab pos="6142038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  <a:tab pos="13208000" algn="l"/>
                <a:tab pos="13716000" algn="l"/>
                <a:tab pos="14224000" algn="l"/>
                <a:tab pos="14732000" algn="l"/>
                <a:tab pos="15240000" algn="l"/>
                <a:tab pos="15748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638" algn="l"/>
                <a:tab pos="2151063" algn="l"/>
                <a:tab pos="2274888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5894388" algn="l"/>
                <a:tab pos="6096000" algn="l"/>
                <a:tab pos="6142038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  <a:tab pos="13208000" algn="l"/>
                <a:tab pos="13716000" algn="l"/>
                <a:tab pos="14224000" algn="l"/>
                <a:tab pos="14732000" algn="l"/>
                <a:tab pos="15240000" algn="l"/>
                <a:tab pos="15748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4638" algn="l"/>
                <a:tab pos="2151063" algn="l"/>
                <a:tab pos="2274888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5894388" algn="l"/>
                <a:tab pos="6096000" algn="l"/>
                <a:tab pos="6142038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  <a:tab pos="13208000" algn="l"/>
                <a:tab pos="13716000" algn="l"/>
                <a:tab pos="14224000" algn="l"/>
                <a:tab pos="14732000" algn="l"/>
                <a:tab pos="15240000" algn="l"/>
                <a:tab pos="15748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atinLnBrk="0"/>
            <a:r>
              <a:rPr lang="ko-KR" altLang="en-US" kern="0" spc="-20" dirty="0"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□ 지역발전을 위한 </a:t>
            </a:r>
            <a:r>
              <a:rPr lang="ko-KR" altLang="en-US" b="1" kern="0" spc="-20" dirty="0">
                <a:solidFill>
                  <a:srgbClr val="0070C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대학의 적극적 역할</a:t>
            </a:r>
            <a:r>
              <a:rPr lang="en-US" altLang="ko-KR" b="1" kern="0" spc="-20" dirty="0">
                <a:solidFill>
                  <a:srgbClr val="0070C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b="1" kern="0" spc="-20" dirty="0">
                <a:solidFill>
                  <a:srgbClr val="0070C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지역</a:t>
            </a:r>
            <a:r>
              <a:rPr lang="en-US" altLang="ko-KR" b="1" kern="0" spc="-20" dirty="0">
                <a:solidFill>
                  <a:srgbClr val="0070C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-</a:t>
            </a:r>
            <a:r>
              <a:rPr lang="ko-KR" altLang="en-US" b="1" kern="0" spc="-20" dirty="0">
                <a:solidFill>
                  <a:srgbClr val="0070C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대학협력</a:t>
            </a:r>
            <a:r>
              <a:rPr lang="en-US" altLang="ko-KR" b="1" kern="0" spc="-20" dirty="0">
                <a:solidFill>
                  <a:srgbClr val="0070C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  <a:r>
              <a:rPr lang="ko-KR" altLang="en-US" b="1" kern="0" spc="-20" dirty="0">
                <a:solidFill>
                  <a:srgbClr val="0070C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중요 </a:t>
            </a:r>
            <a:endParaRPr lang="ko-KR" altLang="en-US" b="1" kern="0" spc="0" dirty="0">
              <a:solidFill>
                <a:srgbClr val="0070C0"/>
              </a:solidFill>
              <a:effectLst/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638" algn="l"/>
                <a:tab pos="2151063" algn="l"/>
                <a:tab pos="2274888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5894388" algn="l"/>
                <a:tab pos="6096000" algn="l"/>
                <a:tab pos="6142038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  <a:tab pos="13208000" algn="l"/>
                <a:tab pos="13716000" algn="l"/>
                <a:tab pos="14224000" algn="l"/>
                <a:tab pos="14732000" algn="l"/>
                <a:tab pos="15240000" algn="l"/>
                <a:tab pos="15748000" algn="l"/>
              </a:tabLst>
            </a:pPr>
            <a:r>
              <a:rPr kumimoji="0" lang="ko-KR" altLang="ko-K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◦</a:t>
            </a:r>
            <a:r>
              <a:rPr kumimoji="0" lang="en-US" altLang="ko-K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kumimoji="0" lang="ko-KR" altLang="en-US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지식생산과 혁신창출에서 근접성</a:t>
            </a:r>
            <a:r>
              <a:rPr kumimoji="0" lang="en-US" altLang="ko-KR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(proximity)</a:t>
            </a:r>
            <a:r>
              <a:rPr kumimoji="0" lang="ko-KR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의 중요성</a:t>
            </a:r>
            <a:r>
              <a:rPr kumimoji="0" lang="en-US" altLang="ko-K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kumimoji="0" lang="ko-KR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산업</a:t>
            </a:r>
            <a:r>
              <a:rPr kumimoji="0" lang="en-US" altLang="ko-K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kumimoji="0" lang="ko-KR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과학기술</a:t>
            </a:r>
            <a:r>
              <a:rPr kumimoji="0" lang="en-US" altLang="ko-K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kumimoji="0" lang="ko-KR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인구</a:t>
            </a:r>
            <a:r>
              <a:rPr kumimoji="0" lang="en-US" altLang="ko-K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kumimoji="0" lang="ko-KR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일자리 등에서 “</a:t>
            </a:r>
            <a:r>
              <a:rPr kumimoji="0" lang="ko-KR" altLang="en-US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지역 </a:t>
            </a:r>
            <a:r>
              <a:rPr kumimoji="0" lang="ko-KR" altLang="en-US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주도성</a:t>
            </a:r>
            <a:r>
              <a:rPr kumimoji="0" lang="ko-KR" altLang="en-US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” 부각</a:t>
            </a:r>
            <a:endParaRPr kumimoji="0" lang="ko-KR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638" algn="l"/>
                <a:tab pos="2151063" algn="l"/>
                <a:tab pos="2274888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5894388" algn="l"/>
                <a:tab pos="6096000" algn="l"/>
                <a:tab pos="6142038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  <a:tab pos="13208000" algn="l"/>
                <a:tab pos="13716000" algn="l"/>
                <a:tab pos="14224000" algn="l"/>
                <a:tab pos="14732000" algn="l"/>
                <a:tab pos="15240000" algn="l"/>
                <a:tab pos="15748000" algn="l"/>
              </a:tabLst>
            </a:pPr>
            <a:r>
              <a:rPr kumimoji="0" lang="en-US" altLang="ko-K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- </a:t>
            </a:r>
            <a:r>
              <a:rPr kumimoji="0" lang="ko-KR" altLang="en-US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지역발전･성장의</a:t>
            </a:r>
            <a:r>
              <a:rPr kumimoji="0" lang="ko-KR" altLang="en-US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성공요건</a:t>
            </a:r>
            <a:r>
              <a:rPr kumimoji="0" lang="ko-KR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으로 대학이 지역 주요 정책 및 사업 전반에 적극 참여하는</a:t>
            </a:r>
            <a:r>
              <a:rPr kumimoji="0" lang="ko-KR" altLang="en-US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지자체</a:t>
            </a:r>
            <a:r>
              <a:rPr kumimoji="0" lang="en-US" altLang="ko-KR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-</a:t>
            </a:r>
            <a:r>
              <a:rPr kumimoji="0" lang="ko-KR" altLang="en-US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대학</a:t>
            </a:r>
            <a:r>
              <a:rPr kumimoji="0" lang="en-US" altLang="ko-KR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-</a:t>
            </a:r>
            <a:r>
              <a:rPr kumimoji="0" lang="ko-KR" altLang="en-US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산업간 협력 강화 </a:t>
            </a:r>
            <a:r>
              <a:rPr kumimoji="0" lang="ko-KR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필요</a:t>
            </a:r>
            <a:endParaRPr kumimoji="0" lang="ko-KR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638" algn="l"/>
                <a:tab pos="2151063" algn="l"/>
                <a:tab pos="2274888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5894388" algn="l"/>
                <a:tab pos="6096000" algn="l"/>
                <a:tab pos="6142038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  <a:tab pos="13208000" algn="l"/>
                <a:tab pos="13716000" algn="l"/>
                <a:tab pos="14224000" algn="l"/>
                <a:tab pos="14732000" algn="l"/>
                <a:tab pos="15240000" algn="l"/>
                <a:tab pos="15748000" algn="l"/>
              </a:tabLst>
            </a:pPr>
            <a:endParaRPr kumimoji="0" lang="ko-KR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  <p:graphicFrame>
        <p:nvGraphicFramePr>
          <p:cNvPr id="10" name="표 9">
            <a:extLst>
              <a:ext uri="{FF2B5EF4-FFF2-40B4-BE49-F238E27FC236}">
                <a16:creationId xmlns:a16="http://schemas.microsoft.com/office/drawing/2014/main" id="{8D629D38-A8BB-55C8-06B3-979EFF103A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6155842"/>
              </p:ext>
            </p:extLst>
          </p:nvPr>
        </p:nvGraphicFramePr>
        <p:xfrm>
          <a:off x="839326" y="4790195"/>
          <a:ext cx="11353800" cy="1501394"/>
        </p:xfrm>
        <a:graphic>
          <a:graphicData uri="http://schemas.openxmlformats.org/drawingml/2006/table">
            <a:tbl>
              <a:tblPr/>
              <a:tblGrid>
                <a:gridCol w="11353800">
                  <a:extLst>
                    <a:ext uri="{9D8B030D-6E8A-4147-A177-3AD203B41FA5}">
                      <a16:colId xmlns:a16="http://schemas.microsoft.com/office/drawing/2014/main" val="1187042432"/>
                    </a:ext>
                  </a:extLst>
                </a:gridCol>
              </a:tblGrid>
              <a:tr h="1501394">
                <a:tc>
                  <a:txBody>
                    <a:bodyPr/>
                    <a:lstStyle/>
                    <a:p>
                      <a:pPr marL="389890" marR="0" lvl="0" indent="-389890" algn="l" defTabSz="914400" rtl="0" eaLnBrk="1" fontAlgn="base" latinLnBrk="0" hangingPunct="1">
                        <a:lnSpc>
                          <a:spcPct val="13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ko-KR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□ 국정과제로 </a:t>
                      </a:r>
                      <a:r>
                        <a:rPr kumimoji="0" lang="ko-KR" alt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‘이제는 지방대학 시대’</a:t>
                      </a:r>
                      <a:r>
                        <a:rPr kumimoji="0" lang="ko-KR" alt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 등 확정</a:t>
                      </a:r>
                      <a:r>
                        <a:rPr kumimoji="0" lang="en-US" altLang="ko-KR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(’22.5</a:t>
                      </a:r>
                      <a:r>
                        <a:rPr kumimoji="0" lang="ko-KR" alt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월</a:t>
                      </a:r>
                      <a:r>
                        <a:rPr kumimoji="0" lang="en-US" altLang="ko-KR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) </a:t>
                      </a:r>
                    </a:p>
                    <a:p>
                      <a:pPr marL="389890" marR="0" lvl="0" indent="-389890" algn="l" defTabSz="914400" rtl="0" eaLnBrk="1" fontAlgn="base" latinLnBrk="0" hangingPunct="1">
                        <a:lnSpc>
                          <a:spcPct val="13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ko-KR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◦</a:t>
                      </a:r>
                      <a:r>
                        <a:rPr kumimoji="0" lang="en-US" altLang="ko-KR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 </a:t>
                      </a:r>
                      <a:r>
                        <a:rPr lang="ko-KR" altLang="en-US" sz="1700" b="1" kern="0" spc="0" dirty="0">
                          <a:solidFill>
                            <a:srgbClr val="0070C0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 </a:t>
                      </a:r>
                      <a:r>
                        <a:rPr lang="en-US" altLang="ko-KR" sz="1700" b="1" kern="0" spc="-30" dirty="0">
                          <a:solidFill>
                            <a:srgbClr val="0070C0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</a:t>
                      </a:r>
                      <a:r>
                        <a:rPr lang="ko-KR" altLang="en-US" sz="1700" b="1" kern="0" spc="-30" dirty="0">
                          <a:solidFill>
                            <a:srgbClr val="0070C0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지자체 권한 강화</a:t>
                      </a:r>
                      <a:r>
                        <a:rPr lang="en-US" altLang="ko-KR" sz="1700" b="1" kern="0" spc="-30" dirty="0">
                          <a:solidFill>
                            <a:srgbClr val="0070C0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) </a:t>
                      </a:r>
                      <a:r>
                        <a:rPr lang="ko-KR" altLang="en-US" sz="1700" b="1" kern="0" spc="-30" dirty="0">
                          <a:solidFill>
                            <a:srgbClr val="0070C0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지역대학에 대한 지자체의 자율성 및 </a:t>
                      </a:r>
                      <a:r>
                        <a:rPr lang="ko-KR" altLang="en-US" sz="1700" b="1" kern="0" spc="-30" dirty="0" err="1">
                          <a:solidFill>
                            <a:srgbClr val="0070C0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책무성</a:t>
                      </a:r>
                      <a:r>
                        <a:rPr lang="ko-KR" altLang="en-US" sz="1700" b="1" kern="0" spc="-30" dirty="0">
                          <a:solidFill>
                            <a:srgbClr val="0070C0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 강화</a:t>
                      </a:r>
                      <a:endParaRPr lang="ko-KR" altLang="en-US" sz="17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8562474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136F5504-6B7B-E18C-CD03-049031F2E807}"/>
              </a:ext>
            </a:extLst>
          </p:cNvPr>
          <p:cNvSpPr txBox="1"/>
          <p:nvPr/>
        </p:nvSpPr>
        <p:spPr>
          <a:xfrm>
            <a:off x="829202" y="886039"/>
            <a:ext cx="86892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2000" b="1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현 정부 대학정책</a:t>
            </a:r>
            <a:r>
              <a:rPr lang="en-US" altLang="ko-KR" sz="2000" b="1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(</a:t>
            </a:r>
            <a:r>
              <a:rPr lang="ko-KR" altLang="en-US" sz="2000" b="1" dirty="0" err="1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라이즈</a:t>
            </a:r>
            <a:r>
              <a:rPr lang="en-US" altLang="ko-KR" sz="2000" b="1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,</a:t>
            </a:r>
            <a:r>
              <a:rPr lang="ko-KR" altLang="en-US" sz="2000" b="1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 </a:t>
            </a:r>
            <a:r>
              <a:rPr lang="ko-KR" altLang="en-US" sz="2000" b="1" dirty="0" err="1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글로컬</a:t>
            </a:r>
            <a:r>
              <a:rPr lang="en-US" altLang="ko-KR" sz="2000" b="1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30)</a:t>
            </a:r>
            <a:r>
              <a:rPr lang="ko-KR" altLang="en-US" sz="2000" b="1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의 논리</a:t>
            </a:r>
            <a:endParaRPr lang="ko-KR" altLang="en-US" sz="2000" b="1" dirty="0"/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DF5BCFD3-D6C5-45C9-F3A7-53D991827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75485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ADE5B0D-4821-B48F-4B6D-B5F4CD51C7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9105" y="886677"/>
            <a:ext cx="10515600" cy="4351338"/>
          </a:xfrm>
        </p:spPr>
        <p:txBody>
          <a:bodyPr>
            <a:normAutofit/>
          </a:bodyPr>
          <a:lstStyle/>
          <a:p>
            <a:endParaRPr lang="en-US" altLang="ko-KR" sz="2000" b="1" dirty="0">
              <a:solidFill>
                <a:schemeClr val="tx2">
                  <a:lumMod val="75000"/>
                  <a:lumOff val="25000"/>
                </a:schemeClr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r>
              <a:rPr lang="ko-KR" alt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교육부 진단과 처방의 문제점</a:t>
            </a:r>
            <a:r>
              <a:rPr lang="en-US" altLang="ko-KR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1. </a:t>
            </a:r>
          </a:p>
          <a:p>
            <a:r>
              <a:rPr lang="ko-KR" alt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지역대학의 경쟁력이 낮다고 낙인 찍고 그 책임을 지역과 지역 대학에 떠 넘김</a:t>
            </a:r>
            <a:r>
              <a:rPr lang="en-US" altLang="ko-KR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</a:p>
          <a:p>
            <a:pPr marL="0" indent="0">
              <a:buNone/>
            </a:pPr>
            <a:r>
              <a:rPr lang="en-US" altLang="ko-KR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</a:t>
            </a:r>
            <a:endParaRPr lang="en-US" altLang="ko-KR" sz="20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endParaRPr lang="ko-KR" altLang="en-US" sz="20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  <p:sp>
        <p:nvSpPr>
          <p:cNvPr id="6" name="내용 개체 틀 2">
            <a:extLst>
              <a:ext uri="{FF2B5EF4-FFF2-40B4-BE49-F238E27FC236}">
                <a16:creationId xmlns:a16="http://schemas.microsoft.com/office/drawing/2014/main" id="{75CD0AC5-9E9A-4D61-95F2-68DCD9E822C2}"/>
              </a:ext>
            </a:extLst>
          </p:cNvPr>
          <p:cNvSpPr txBox="1">
            <a:spLocks/>
          </p:cNvSpPr>
          <p:nvPr/>
        </p:nvSpPr>
        <p:spPr>
          <a:xfrm>
            <a:off x="1237100" y="225208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800" dirty="0"/>
              <a:t>그러나 적어도 지역 거점국립대의 경우</a:t>
            </a:r>
            <a:r>
              <a:rPr lang="en-US" altLang="ko-KR" sz="1800" dirty="0"/>
              <a:t>, </a:t>
            </a:r>
          </a:p>
          <a:p>
            <a:r>
              <a:rPr lang="ko-KR" altLang="en-US" sz="1800" dirty="0"/>
              <a:t>대학순위가 낮은 것이 학문적 수준 하락에서 온 것이라고 볼 수 없다</a:t>
            </a:r>
            <a:r>
              <a:rPr lang="en-US" altLang="ko-KR" sz="2400" dirty="0"/>
              <a:t>.</a:t>
            </a:r>
          </a:p>
          <a:p>
            <a:r>
              <a:rPr lang="en-US" altLang="ko-KR" sz="1800" b="1" dirty="0"/>
              <a:t>2022</a:t>
            </a:r>
            <a:r>
              <a:rPr lang="ko-KR" altLang="en-US" sz="1800" b="1" dirty="0"/>
              <a:t>년 </a:t>
            </a:r>
            <a:r>
              <a:rPr lang="en-US" altLang="ko-KR" sz="1800" b="1" dirty="0"/>
              <a:t>QS </a:t>
            </a:r>
            <a:r>
              <a:rPr lang="ko-KR" altLang="en-US" sz="1800" b="1" dirty="0"/>
              <a:t>세계대학순위</a:t>
            </a:r>
            <a:endParaRPr lang="en-US" altLang="ko-KR" sz="1800" b="1" dirty="0"/>
          </a:p>
          <a:p>
            <a:endParaRPr lang="ko-KR" altLang="en-US" dirty="0"/>
          </a:p>
        </p:txBody>
      </p:sp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410FA087-B41C-4E49-9C6E-C56E277800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376260"/>
              </p:ext>
            </p:extLst>
          </p:nvPr>
        </p:nvGraphicFramePr>
        <p:xfrm>
          <a:off x="1491270" y="3428624"/>
          <a:ext cx="3915975" cy="30443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6504">
                  <a:extLst>
                    <a:ext uri="{9D8B030D-6E8A-4147-A177-3AD203B41FA5}">
                      <a16:colId xmlns:a16="http://schemas.microsoft.com/office/drawing/2014/main" val="398018713"/>
                    </a:ext>
                  </a:extLst>
                </a:gridCol>
                <a:gridCol w="1530980">
                  <a:extLst>
                    <a:ext uri="{9D8B030D-6E8A-4147-A177-3AD203B41FA5}">
                      <a16:colId xmlns:a16="http://schemas.microsoft.com/office/drawing/2014/main" val="457547321"/>
                    </a:ext>
                  </a:extLst>
                </a:gridCol>
                <a:gridCol w="1468491">
                  <a:extLst>
                    <a:ext uri="{9D8B030D-6E8A-4147-A177-3AD203B41FA5}">
                      <a16:colId xmlns:a16="http://schemas.microsoft.com/office/drawing/2014/main" val="1667875456"/>
                    </a:ext>
                  </a:extLst>
                </a:gridCol>
              </a:tblGrid>
              <a:tr h="36211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/>
                        <a:t>순위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err="1"/>
                        <a:t>대학명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/>
                        <a:t>논문 피인용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2549598"/>
                  </a:ext>
                </a:extLst>
              </a:tr>
              <a:tr h="26292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/>
                        <a:t>29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/>
                        <a:t>서울대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/>
                        <a:t>70.3</a:t>
                      </a:r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3922596"/>
                  </a:ext>
                </a:extLst>
              </a:tr>
              <a:tr h="26292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/>
                        <a:t>73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/>
                        <a:t>연세대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/>
                        <a:t>28.4</a:t>
                      </a:r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690727"/>
                  </a:ext>
                </a:extLst>
              </a:tr>
              <a:tr h="26292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/>
                        <a:t>99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/>
                        <a:t>성균관대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/>
                        <a:t>37.8</a:t>
                      </a:r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0729194"/>
                  </a:ext>
                </a:extLst>
              </a:tr>
              <a:tr h="26292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/>
                        <a:t>157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/>
                        <a:t>한양대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/>
                        <a:t>17.6</a:t>
                      </a:r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407390"/>
                  </a:ext>
                </a:extLst>
              </a:tr>
              <a:tr h="26292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/>
                        <a:t>346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/>
                        <a:t>이화여대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/>
                        <a:t>9.1</a:t>
                      </a:r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7840104"/>
                  </a:ext>
                </a:extLst>
              </a:tr>
              <a:tr h="26292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/>
                        <a:t>392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/>
                        <a:t>중앙대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/>
                        <a:t>8.6</a:t>
                      </a:r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235608"/>
                  </a:ext>
                </a:extLst>
              </a:tr>
              <a:tr h="26292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/>
                        <a:t>410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/>
                        <a:t>한국외대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/>
                        <a:t>1.6</a:t>
                      </a:r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7122217"/>
                  </a:ext>
                </a:extLst>
              </a:tr>
              <a:tr h="26292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/>
                        <a:t>457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/>
                        <a:t>서강대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/>
                        <a:t>6.3</a:t>
                      </a:r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6112337"/>
                  </a:ext>
                </a:extLst>
              </a:tr>
            </a:tbl>
          </a:graphicData>
        </a:graphic>
      </p:graphicFrame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id="{08B9699C-BAF1-4105-9034-942A5A2079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3594933"/>
              </p:ext>
            </p:extLst>
          </p:nvPr>
        </p:nvGraphicFramePr>
        <p:xfrm>
          <a:off x="5721735" y="3428624"/>
          <a:ext cx="387131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6052">
                  <a:extLst>
                    <a:ext uri="{9D8B030D-6E8A-4147-A177-3AD203B41FA5}">
                      <a16:colId xmlns:a16="http://schemas.microsoft.com/office/drawing/2014/main" val="398018713"/>
                    </a:ext>
                  </a:extLst>
                </a:gridCol>
                <a:gridCol w="1513519">
                  <a:extLst>
                    <a:ext uri="{9D8B030D-6E8A-4147-A177-3AD203B41FA5}">
                      <a16:colId xmlns:a16="http://schemas.microsoft.com/office/drawing/2014/main" val="457547321"/>
                    </a:ext>
                  </a:extLst>
                </a:gridCol>
                <a:gridCol w="1451741">
                  <a:extLst>
                    <a:ext uri="{9D8B030D-6E8A-4147-A177-3AD203B41FA5}">
                      <a16:colId xmlns:a16="http://schemas.microsoft.com/office/drawing/2014/main" val="16678754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순위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/>
                        <a:t>대학명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논문 피인용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2549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510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경북대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14.7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3922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550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전북대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10.8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690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600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부산대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13.6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07291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750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전남대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14.3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407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750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충남대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9.1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7840104"/>
                  </a:ext>
                </a:extLst>
              </a:tr>
            </a:tbl>
          </a:graphicData>
        </a:graphic>
      </p:graphicFrame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BFE3B5E-A085-CFD9-F53C-2E9F47D85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33974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>
            <a:extLst>
              <a:ext uri="{FF2B5EF4-FFF2-40B4-BE49-F238E27FC236}">
                <a16:creationId xmlns:a16="http://schemas.microsoft.com/office/drawing/2014/main" id="{695324AB-E93E-516F-9770-0CE5D8A6FC7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5305640"/>
              </p:ext>
            </p:extLst>
          </p:nvPr>
        </p:nvGraphicFramePr>
        <p:xfrm>
          <a:off x="2025380" y="2643244"/>
          <a:ext cx="7388850" cy="3047447"/>
        </p:xfrm>
        <a:graphic>
          <a:graphicData uri="http://schemas.openxmlformats.org/drawingml/2006/table">
            <a:tbl>
              <a:tblPr/>
              <a:tblGrid>
                <a:gridCol w="1231475">
                  <a:extLst>
                    <a:ext uri="{9D8B030D-6E8A-4147-A177-3AD203B41FA5}">
                      <a16:colId xmlns:a16="http://schemas.microsoft.com/office/drawing/2014/main" val="1632266834"/>
                    </a:ext>
                  </a:extLst>
                </a:gridCol>
                <a:gridCol w="1231475">
                  <a:extLst>
                    <a:ext uri="{9D8B030D-6E8A-4147-A177-3AD203B41FA5}">
                      <a16:colId xmlns:a16="http://schemas.microsoft.com/office/drawing/2014/main" val="1520431838"/>
                    </a:ext>
                  </a:extLst>
                </a:gridCol>
                <a:gridCol w="1231475">
                  <a:extLst>
                    <a:ext uri="{9D8B030D-6E8A-4147-A177-3AD203B41FA5}">
                      <a16:colId xmlns:a16="http://schemas.microsoft.com/office/drawing/2014/main" val="2527941399"/>
                    </a:ext>
                  </a:extLst>
                </a:gridCol>
                <a:gridCol w="1231475">
                  <a:extLst>
                    <a:ext uri="{9D8B030D-6E8A-4147-A177-3AD203B41FA5}">
                      <a16:colId xmlns:a16="http://schemas.microsoft.com/office/drawing/2014/main" val="887352185"/>
                    </a:ext>
                  </a:extLst>
                </a:gridCol>
                <a:gridCol w="1231475">
                  <a:extLst>
                    <a:ext uri="{9D8B030D-6E8A-4147-A177-3AD203B41FA5}">
                      <a16:colId xmlns:a16="http://schemas.microsoft.com/office/drawing/2014/main" val="147869355"/>
                    </a:ext>
                  </a:extLst>
                </a:gridCol>
                <a:gridCol w="1231475">
                  <a:extLst>
                    <a:ext uri="{9D8B030D-6E8A-4147-A177-3AD203B41FA5}">
                      <a16:colId xmlns:a16="http://schemas.microsoft.com/office/drawing/2014/main" val="3835059229"/>
                    </a:ext>
                  </a:extLst>
                </a:gridCol>
              </a:tblGrid>
              <a:tr h="8475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구분</a:t>
                      </a:r>
                      <a:endParaRPr lang="ko-KR" altLang="en-US" sz="1400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거점 국립대</a:t>
                      </a:r>
                      <a:r>
                        <a:rPr lang="en-US" altLang="ko-KR" sz="14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(9</a:t>
                      </a:r>
                      <a:r>
                        <a:rPr lang="ko-KR" altLang="en-US" sz="14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개교</a:t>
                      </a:r>
                      <a:r>
                        <a:rPr lang="en-US" altLang="ko-KR" sz="14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수도권 사립대</a:t>
                      </a:r>
                      <a:r>
                        <a:rPr lang="en-US" altLang="ko-KR" sz="14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(5</a:t>
                      </a:r>
                      <a:r>
                        <a:rPr lang="ko-KR" altLang="en-US" sz="14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개교</a:t>
                      </a:r>
                      <a:r>
                        <a:rPr lang="en-US" altLang="ko-KR" sz="14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서울대</a:t>
                      </a:r>
                      <a:endParaRPr lang="ko-KR" altLang="en-US" sz="14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포스텍</a:t>
                      </a:r>
                      <a:endParaRPr lang="ko-KR" altLang="en-US" sz="14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카이스트</a:t>
                      </a:r>
                      <a:endParaRPr lang="ko-KR" altLang="en-US" sz="14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1177404"/>
                  </a:ext>
                </a:extLst>
              </a:tr>
              <a:tr h="50477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등록금</a:t>
                      </a:r>
                      <a:endParaRPr lang="ko-KR" altLang="en-US" sz="14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4,147</a:t>
                      </a:r>
                      <a:endParaRPr lang="en-US" sz="14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8,385</a:t>
                      </a:r>
                      <a:endParaRPr lang="en-US" sz="14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5,962</a:t>
                      </a:r>
                      <a:endParaRPr lang="en-US" sz="14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5,580</a:t>
                      </a:r>
                      <a:endParaRPr lang="en-US" sz="14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6,866</a:t>
                      </a:r>
                      <a:endParaRPr lang="en-US" sz="14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276562"/>
                  </a:ext>
                </a:extLst>
              </a:tr>
              <a:tr h="8475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학생</a:t>
                      </a:r>
                      <a:r>
                        <a:rPr lang="en-US" altLang="ko-KR" sz="14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lang="ko-KR" altLang="en-US" sz="14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인당 교육비</a:t>
                      </a:r>
                      <a:endParaRPr lang="ko-KR" altLang="en-US" sz="14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15,544</a:t>
                      </a:r>
                      <a:endParaRPr lang="en-US" sz="14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22,682</a:t>
                      </a:r>
                      <a:endParaRPr lang="en-US" sz="14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42,156</a:t>
                      </a:r>
                      <a:endParaRPr lang="en-US" sz="1400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85,338</a:t>
                      </a:r>
                      <a:endParaRPr lang="en-US" sz="14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62,838</a:t>
                      </a:r>
                      <a:endParaRPr lang="en-US" sz="14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7897928"/>
                  </a:ext>
                </a:extLst>
              </a:tr>
              <a:tr h="8475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재정지원사업 수혜금액</a:t>
                      </a:r>
                      <a:endParaRPr lang="ko-KR" altLang="en-US" sz="14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111,309,380</a:t>
                      </a:r>
                      <a:endParaRPr lang="en-US" sz="14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209,530,825</a:t>
                      </a:r>
                      <a:endParaRPr lang="en-US" sz="1400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541,717,693</a:t>
                      </a:r>
                      <a:endParaRPr lang="en-US" sz="1400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134,003,601</a:t>
                      </a:r>
                      <a:endParaRPr lang="en-US" sz="14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225,470,893</a:t>
                      </a:r>
                      <a:endParaRPr lang="en-US" sz="1400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2345927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A04086AD-7B95-1D78-4144-5ECF15A494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0928" y="2095104"/>
            <a:ext cx="714330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kumimoji="0" lang="ko-KR" altLang="en-US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참고</a:t>
            </a:r>
            <a:r>
              <a:rPr kumimoji="0" lang="en-US" altLang="ko-KR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&gt; </a:t>
            </a:r>
            <a:r>
              <a:rPr kumimoji="0" lang="ko-KR" altLang="en-US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국립대</a:t>
            </a:r>
            <a:r>
              <a:rPr kumimoji="0" lang="en-US" altLang="ko-KR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사립대 등의 등록금</a:t>
            </a:r>
            <a:r>
              <a:rPr kumimoji="0" lang="en-US" altLang="ko-KR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교육비 현황 비교</a:t>
            </a:r>
            <a:r>
              <a:rPr kumimoji="0" lang="en-US" altLang="ko-KR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단위 </a:t>
            </a:r>
            <a:r>
              <a:rPr kumimoji="0" lang="en-US" altLang="ko-KR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천원</a:t>
            </a:r>
            <a:r>
              <a:rPr kumimoji="0" lang="en-US" altLang="ko-KR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0" lang="en-US" altLang="ko-KR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45A1C0-7732-EC6B-053B-77A788A1109E}"/>
              </a:ext>
            </a:extLst>
          </p:cNvPr>
          <p:cNvSpPr txBox="1"/>
          <p:nvPr/>
        </p:nvSpPr>
        <p:spPr>
          <a:xfrm>
            <a:off x="2166774" y="5761145"/>
            <a:ext cx="71983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en-US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주 </a:t>
            </a:r>
            <a:r>
              <a:rPr kumimoji="0" lang="en-US" altLang="ko-KR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수도권 </a:t>
            </a:r>
            <a:r>
              <a:rPr kumimoji="0" lang="en-US" altLang="ko-KR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r>
              <a:rPr kumimoji="0" lang="ko-KR" altLang="en-US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개 사립대</a:t>
            </a:r>
            <a:r>
              <a:rPr kumimoji="0" lang="en-US" altLang="ko-KR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연세대</a:t>
            </a:r>
            <a:r>
              <a:rPr kumimoji="0" lang="en-US" altLang="ko-KR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고려대</a:t>
            </a:r>
            <a:r>
              <a:rPr kumimoji="0" lang="en-US" altLang="ko-KR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성균관대</a:t>
            </a:r>
            <a:r>
              <a:rPr kumimoji="0" lang="en-US" altLang="ko-KR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한양대</a:t>
            </a:r>
            <a:r>
              <a:rPr kumimoji="0" lang="en-US" altLang="ko-KR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중앙대</a:t>
            </a:r>
            <a:endParaRPr kumimoji="0" lang="ko-KR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en-US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자료 </a:t>
            </a:r>
            <a:r>
              <a:rPr kumimoji="0" lang="en-US" altLang="ko-KR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18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대학알리미</a:t>
            </a:r>
            <a:r>
              <a:rPr kumimoji="0" lang="en-US" altLang="ko-KR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(2017</a:t>
            </a:r>
            <a:r>
              <a:rPr kumimoji="0" lang="ko-KR" altLang="en-US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년 기준</a:t>
            </a:r>
            <a:r>
              <a:rPr kumimoji="0" lang="en-US" altLang="ko-KR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), </a:t>
            </a:r>
            <a:r>
              <a:rPr kumimoji="0" lang="ko-KR" altLang="en-US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김영석</a:t>
            </a:r>
            <a:r>
              <a:rPr kumimoji="0" lang="en-US" altLang="ko-KR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(2018) </a:t>
            </a:r>
            <a:r>
              <a:rPr kumimoji="0" lang="ko-KR" altLang="en-US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인용</a:t>
            </a:r>
            <a:r>
              <a:rPr kumimoji="0" lang="en-US" altLang="ko-KR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kumimoji="0" lang="en-US" altLang="ko-KR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바탕" panose="02030600000101010101" pitchFamily="18" charset="-127"/>
              </a:rPr>
              <a:t>  </a:t>
            </a:r>
            <a:endParaRPr kumimoji="0" lang="en-US" altLang="ko-KR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E9C7CC6-0B23-E92D-1513-E799DEF1E64F}"/>
              </a:ext>
            </a:extLst>
          </p:cNvPr>
          <p:cNvSpPr txBox="1"/>
          <p:nvPr/>
        </p:nvSpPr>
        <p:spPr>
          <a:xfrm>
            <a:off x="1201867" y="984179"/>
            <a:ext cx="9494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고등교육 공적 지원이 부족한 것은</a:t>
            </a:r>
            <a:r>
              <a:rPr lang="en-US" altLang="ko-KR" dirty="0"/>
              <a:t>, </a:t>
            </a:r>
            <a:r>
              <a:rPr lang="ko-KR" altLang="en-US" dirty="0"/>
              <a:t>지역대학</a:t>
            </a:r>
            <a:r>
              <a:rPr lang="en-US" altLang="ko-KR" dirty="0"/>
              <a:t>(</a:t>
            </a:r>
            <a:r>
              <a:rPr lang="ko-KR" altLang="en-US" dirty="0"/>
              <a:t>국립대</a:t>
            </a:r>
            <a:r>
              <a:rPr lang="en-US" altLang="ko-KR" dirty="0"/>
              <a:t>, </a:t>
            </a:r>
            <a:r>
              <a:rPr lang="ko-KR" altLang="en-US" dirty="0"/>
              <a:t>사립대 포함</a:t>
            </a:r>
            <a:r>
              <a:rPr lang="en-US" altLang="ko-KR" dirty="0"/>
              <a:t>)</a:t>
            </a:r>
            <a:r>
              <a:rPr lang="ko-KR" altLang="en-US" dirty="0"/>
              <a:t>에 불리하게 작용</a:t>
            </a:r>
            <a:endParaRPr lang="ko-KR" altLang="en-US" b="1" dirty="0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CA075541-A2AD-D351-E19E-7E41721B6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302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>
            <a:extLst>
              <a:ext uri="{FF2B5EF4-FFF2-40B4-BE49-F238E27FC236}">
                <a16:creationId xmlns:a16="http://schemas.microsoft.com/office/drawing/2014/main" id="{DDCF8642-7EAB-BDBB-3323-C3CD72873B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8800" y="17446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8" name="내용 개체 틀 7">
            <a:extLst>
              <a:ext uri="{FF2B5EF4-FFF2-40B4-BE49-F238E27FC236}">
                <a16:creationId xmlns:a16="http://schemas.microsoft.com/office/drawing/2014/main" id="{F90BAF07-829E-D920-B9BF-D4F8BF37EEF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3843003"/>
              </p:ext>
            </p:extLst>
          </p:nvPr>
        </p:nvGraphicFramePr>
        <p:xfrm>
          <a:off x="4006850" y="1179284"/>
          <a:ext cx="7189472" cy="5593012"/>
        </p:xfrm>
        <a:graphic>
          <a:graphicData uri="http://schemas.openxmlformats.org/drawingml/2006/table">
            <a:tbl>
              <a:tblPr/>
              <a:tblGrid>
                <a:gridCol w="995757">
                  <a:extLst>
                    <a:ext uri="{9D8B030D-6E8A-4147-A177-3AD203B41FA5}">
                      <a16:colId xmlns:a16="http://schemas.microsoft.com/office/drawing/2014/main" val="316232927"/>
                    </a:ext>
                  </a:extLst>
                </a:gridCol>
                <a:gridCol w="995757">
                  <a:extLst>
                    <a:ext uri="{9D8B030D-6E8A-4147-A177-3AD203B41FA5}">
                      <a16:colId xmlns:a16="http://schemas.microsoft.com/office/drawing/2014/main" val="3367604249"/>
                    </a:ext>
                  </a:extLst>
                </a:gridCol>
                <a:gridCol w="995757">
                  <a:extLst>
                    <a:ext uri="{9D8B030D-6E8A-4147-A177-3AD203B41FA5}">
                      <a16:colId xmlns:a16="http://schemas.microsoft.com/office/drawing/2014/main" val="3716372353"/>
                    </a:ext>
                  </a:extLst>
                </a:gridCol>
                <a:gridCol w="798599">
                  <a:extLst>
                    <a:ext uri="{9D8B030D-6E8A-4147-A177-3AD203B41FA5}">
                      <a16:colId xmlns:a16="http://schemas.microsoft.com/office/drawing/2014/main" val="3394848910"/>
                    </a:ext>
                  </a:extLst>
                </a:gridCol>
                <a:gridCol w="1351280">
                  <a:extLst>
                    <a:ext uri="{9D8B030D-6E8A-4147-A177-3AD203B41FA5}">
                      <a16:colId xmlns:a16="http://schemas.microsoft.com/office/drawing/2014/main" val="2207159078"/>
                    </a:ext>
                  </a:extLst>
                </a:gridCol>
                <a:gridCol w="1056565">
                  <a:extLst>
                    <a:ext uri="{9D8B030D-6E8A-4147-A177-3AD203B41FA5}">
                      <a16:colId xmlns:a16="http://schemas.microsoft.com/office/drawing/2014/main" val="410553652"/>
                    </a:ext>
                  </a:extLst>
                </a:gridCol>
                <a:gridCol w="995757">
                  <a:extLst>
                    <a:ext uri="{9D8B030D-6E8A-4147-A177-3AD203B41FA5}">
                      <a16:colId xmlns:a16="http://schemas.microsoft.com/office/drawing/2014/main" val="2542171183"/>
                    </a:ext>
                  </a:extLst>
                </a:gridCol>
              </a:tblGrid>
              <a:tr h="26811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공주대</a:t>
                      </a:r>
                      <a:endParaRPr lang="ko-KR" altLang="en-US" sz="1400" b="1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b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충남대</a:t>
                      </a:r>
                      <a:endParaRPr lang="ko-KR" altLang="en-US" sz="1400" b="1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b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충북대</a:t>
                      </a:r>
                      <a:endParaRPr lang="ko-KR" altLang="en-US" sz="1400" b="1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b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-3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한밭대</a:t>
                      </a:r>
                      <a:endParaRPr lang="ko-KR" altLang="en-US" sz="1400" b="1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b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충청권 국립대</a:t>
                      </a:r>
                      <a:endParaRPr lang="ko-KR" altLang="en-US" sz="1400" b="1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b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세부 전공</a:t>
                      </a:r>
                      <a:endParaRPr lang="ko-KR" altLang="en-US" sz="1400" b="1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b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성균관대</a:t>
                      </a:r>
                      <a:endParaRPr lang="ko-KR" altLang="en-US" sz="1400" b="1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b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3739071"/>
                  </a:ext>
                </a:extLst>
              </a:tr>
              <a:tr h="2012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endParaRPr lang="en-US" sz="1000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화폐금융</a:t>
                      </a:r>
                      <a:endParaRPr lang="ko-KR" altLang="en-US" sz="1000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</a:t>
                      </a:r>
                      <a:endParaRPr lang="en-US" sz="1000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4024407"/>
                  </a:ext>
                </a:extLst>
              </a:tr>
              <a:tr h="2012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endParaRPr 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노동경제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3638498"/>
                  </a:ext>
                </a:extLst>
              </a:tr>
              <a:tr h="2012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계량경제</a:t>
                      </a:r>
                      <a:endParaRPr lang="ko-KR" altLang="en-US" sz="1000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</a:t>
                      </a:r>
                      <a:endParaRPr 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7237906"/>
                  </a:ext>
                </a:extLst>
              </a:tr>
              <a:tr h="2012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endParaRPr 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국제경제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0830938"/>
                  </a:ext>
                </a:extLst>
              </a:tr>
              <a:tr h="2012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en-US" sz="1000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수리</a:t>
                      </a:r>
                      <a:r>
                        <a:rPr lang="en-US" altLang="ko-KR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미시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</a:t>
                      </a:r>
                      <a:endParaRPr 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9394939"/>
                  </a:ext>
                </a:extLst>
              </a:tr>
              <a:tr h="2012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endParaRPr 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거시경제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9220190"/>
                  </a:ext>
                </a:extLst>
              </a:tr>
              <a:tr h="2012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endParaRPr lang="en-US" sz="1000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도시경제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4838945"/>
                  </a:ext>
                </a:extLst>
              </a:tr>
              <a:tr h="2012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en-US" sz="1000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정치경제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endParaRPr 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0647598"/>
                  </a:ext>
                </a:extLst>
              </a:tr>
              <a:tr h="2012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산업조직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7382594"/>
                  </a:ext>
                </a:extLst>
              </a:tr>
              <a:tr h="2012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1000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재정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328610"/>
                  </a:ext>
                </a:extLst>
              </a:tr>
              <a:tr h="2012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재무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7437534"/>
                  </a:ext>
                </a:extLst>
              </a:tr>
              <a:tr h="2012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1000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국제금융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7075090"/>
                  </a:ext>
                </a:extLst>
              </a:tr>
              <a:tr h="2012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환경경제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6923150"/>
                  </a:ext>
                </a:extLst>
              </a:tr>
              <a:tr h="2012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중국경제</a:t>
                      </a:r>
                      <a:endParaRPr lang="ko-KR" altLang="en-US" sz="1000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7263205"/>
                  </a:ext>
                </a:extLst>
              </a:tr>
              <a:tr h="2012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지역경제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4357108"/>
                  </a:ext>
                </a:extLst>
              </a:tr>
              <a:tr h="2012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개발경제</a:t>
                      </a:r>
                      <a:endParaRPr lang="ko-KR" altLang="en-US" sz="1000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9852736"/>
                  </a:ext>
                </a:extLst>
              </a:tr>
              <a:tr h="2012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보건경제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6781103"/>
                  </a:ext>
                </a:extLst>
              </a:tr>
              <a:tr h="2012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일반균형</a:t>
                      </a:r>
                      <a:endParaRPr lang="ko-KR" altLang="en-US" sz="1000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7712766"/>
                  </a:ext>
                </a:extLst>
              </a:tr>
              <a:tr h="2012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법경제</a:t>
                      </a:r>
                      <a:endParaRPr lang="ko-KR" altLang="en-US" sz="1000" kern="0" spc="-3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1000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1087284"/>
                  </a:ext>
                </a:extLst>
              </a:tr>
              <a:tr h="25890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</a:t>
                      </a:r>
                      <a:endParaRPr lang="en-US" sz="1400" b="1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</a:t>
                      </a:r>
                      <a:endParaRPr lang="en-US" sz="1400" b="1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  <a:endParaRPr lang="en-US" sz="1400" b="1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</a:t>
                      </a:r>
                      <a:endParaRPr lang="en-US" sz="1400" b="1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</a:t>
                      </a:r>
                      <a:endParaRPr lang="en-US" sz="1400" b="1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1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32</a:t>
                      </a:r>
                      <a:endParaRPr lang="en-US" sz="1400" b="1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6297156"/>
                  </a:ext>
                </a:extLst>
              </a:tr>
              <a:tr h="228087">
                <a:tc gridSpan="7">
                  <a:txBody>
                    <a:bodyPr/>
                    <a:lstStyle/>
                    <a:p>
                      <a:pPr marL="246380" marR="0" indent="-24638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자료 </a:t>
                      </a:r>
                      <a:r>
                        <a:rPr lang="en-US" altLang="ko-KR" sz="1050" b="1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</a:t>
                      </a:r>
                      <a:r>
                        <a:rPr lang="ko-KR" altLang="en-US" sz="1050" b="1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각 대학 홈페이지 및 한국연구재단 연구자정보</a:t>
                      </a:r>
                      <a:endParaRPr lang="ko-KR" altLang="en-US" sz="1100" b="1" kern="0" spc="-3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70046" marR="70046" marT="35023" marB="3502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9591109"/>
                  </a:ext>
                </a:extLst>
              </a:tr>
            </a:tbl>
          </a:graphicData>
        </a:graphic>
      </p:graphicFrame>
      <p:sp>
        <p:nvSpPr>
          <p:cNvPr id="9" name="Rectangle 2">
            <a:extLst>
              <a:ext uri="{FF2B5EF4-FFF2-40B4-BE49-F238E27FC236}">
                <a16:creationId xmlns:a16="http://schemas.microsoft.com/office/drawing/2014/main" id="{081715DC-A8B2-A09B-E64E-DC8E71FCA4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9425" y="180498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47A3DB-2D4C-B71E-57A6-85118C865596}"/>
              </a:ext>
            </a:extLst>
          </p:cNvPr>
          <p:cNvSpPr txBox="1"/>
          <p:nvPr/>
        </p:nvSpPr>
        <p:spPr>
          <a:xfrm>
            <a:off x="1117600" y="2637473"/>
            <a:ext cx="2092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충청권 </a:t>
            </a:r>
            <a:endParaRPr lang="en-US" altLang="ko-KR" dirty="0"/>
          </a:p>
          <a:p>
            <a:r>
              <a:rPr lang="en-US" altLang="ko-KR" dirty="0"/>
              <a:t>4</a:t>
            </a:r>
            <a:r>
              <a:rPr lang="ko-KR" altLang="en-US" dirty="0"/>
              <a:t>개 대표적 국립대 경제학과 교수 숫자의 합이 성균관대보다 작다</a:t>
            </a:r>
            <a:r>
              <a:rPr lang="en-US" altLang="ko-KR" dirty="0"/>
              <a:t>!</a:t>
            </a:r>
          </a:p>
          <a:p>
            <a:r>
              <a:rPr lang="en-US" altLang="ko-KR" dirty="0"/>
              <a:t>(2020</a:t>
            </a:r>
            <a:r>
              <a:rPr lang="ko-KR" altLang="en-US" dirty="0"/>
              <a:t>년 조사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C3A7AA-3762-82AF-627B-B54B81D27CA6}"/>
              </a:ext>
            </a:extLst>
          </p:cNvPr>
          <p:cNvSpPr txBox="1"/>
          <p:nvPr/>
        </p:nvSpPr>
        <p:spPr>
          <a:xfrm>
            <a:off x="3911600" y="497100"/>
            <a:ext cx="8859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&lt;</a:t>
            </a:r>
            <a:r>
              <a:rPr lang="ko-KR" altLang="en-US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참고</a:t>
            </a:r>
            <a:r>
              <a:rPr lang="en-US" altLang="ko-KR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&gt; </a:t>
            </a:r>
            <a:r>
              <a:rPr lang="ko-KR" altLang="en-US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충청권 </a:t>
            </a:r>
            <a:r>
              <a:rPr lang="en-US" altLang="ko-KR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4</a:t>
            </a:r>
            <a:r>
              <a:rPr lang="ko-KR" altLang="en-US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개 국립대 경제학과 교수 숫자와 성균관대 교수 숫자 비교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A198F2B4-1814-8CE7-89E6-5E6ACCCC5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12824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3CDE6B3-F27E-8B36-BAC3-1E2FA98C5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720" y="486393"/>
            <a:ext cx="10515600" cy="1325563"/>
          </a:xfrm>
        </p:spPr>
        <p:txBody>
          <a:bodyPr>
            <a:normAutofit/>
          </a:bodyPr>
          <a:lstStyle/>
          <a:p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지역대학 교수들의 </a:t>
            </a:r>
            <a:r>
              <a:rPr lang="ko-KR" altLang="en-US" sz="2000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저성과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? </a:t>
            </a:r>
            <a:b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</a:br>
            <a:b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</a:br>
            <a:r>
              <a:rPr lang="ko-KR" alt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수도권과 지역 대학 간 규모 격차에서 비롯되었을 가능성</a:t>
            </a:r>
            <a:r>
              <a:rPr lang="en-US" altLang="ko-KR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. </a:t>
            </a:r>
            <a:br>
              <a:rPr lang="en-US" altLang="ko-KR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</a:b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규모 격차 극복은 지역 대학이 노력한다고 되는 문제가 아님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.</a:t>
            </a:r>
            <a:endParaRPr lang="ko-KR" altLang="en-US" sz="20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00620A67-5F27-3381-3184-226D0631DE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9680" y="2214880"/>
            <a:ext cx="16582432" cy="760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234571104">
            <a:extLst>
              <a:ext uri="{FF2B5EF4-FFF2-40B4-BE49-F238E27FC236}">
                <a16:creationId xmlns:a16="http://schemas.microsoft.com/office/drawing/2014/main" id="{4C46E791-81EC-99ED-6B29-122D82F4F7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959" y="2526221"/>
            <a:ext cx="5171441" cy="3150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49AFA50-5630-8753-9E8C-10F8C2E80B96}"/>
              </a:ext>
            </a:extLst>
          </p:cNvPr>
          <p:cNvSpPr txBox="1"/>
          <p:nvPr/>
        </p:nvSpPr>
        <p:spPr>
          <a:xfrm>
            <a:off x="6746240" y="5468054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전임 교수 숫자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79EBA9-C221-0738-812B-E8FB80A5BBCC}"/>
              </a:ext>
            </a:extLst>
          </p:cNvPr>
          <p:cNvSpPr txBox="1"/>
          <p:nvPr/>
        </p:nvSpPr>
        <p:spPr>
          <a:xfrm>
            <a:off x="594360" y="1993906"/>
            <a:ext cx="2072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1</a:t>
            </a:r>
            <a:r>
              <a:rPr lang="ko-KR" altLang="en-US" sz="1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인당 논문실적</a:t>
            </a:r>
            <a:r>
              <a:rPr lang="en-US" altLang="ko-KR" sz="1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1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편수</a:t>
            </a:r>
            <a:r>
              <a:rPr lang="en-US" altLang="ko-KR" sz="1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  <a:endParaRPr lang="ko-KR" altLang="en-US" sz="1400" b="1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629570-465A-ECE2-F5B6-9F19946996CB}"/>
              </a:ext>
            </a:extLst>
          </p:cNvPr>
          <p:cNvSpPr txBox="1"/>
          <p:nvPr/>
        </p:nvSpPr>
        <p:spPr>
          <a:xfrm>
            <a:off x="3937000" y="2156889"/>
            <a:ext cx="431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&lt;</a:t>
            </a:r>
            <a:r>
              <a:rPr lang="ko-KR" altLang="en-US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참고</a:t>
            </a:r>
            <a:r>
              <a:rPr lang="en-US" altLang="ko-KR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&gt; </a:t>
            </a:r>
            <a:r>
              <a:rPr lang="ko-KR" altLang="en-US" sz="1800" b="1" kern="0" spc="-30" dirty="0">
                <a:solidFill>
                  <a:srgbClr val="000000"/>
                </a:solidFill>
                <a:effectLst/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학과 규모와 연구실적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0953E9-B9D3-2A70-1CD0-FE773814A634}"/>
              </a:ext>
            </a:extLst>
          </p:cNvPr>
          <p:cNvSpPr txBox="1"/>
          <p:nvPr/>
        </p:nvSpPr>
        <p:spPr>
          <a:xfrm>
            <a:off x="-957580" y="5958865"/>
            <a:ext cx="8915400" cy="4127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 fontAlgn="base" latinLnBrk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b="1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자료 </a:t>
            </a:r>
            <a:r>
              <a:rPr lang="en-US" altLang="ko-KR" sz="1800" b="1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800" b="1" kern="0" spc="-3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대학알리미</a:t>
            </a:r>
            <a:r>
              <a:rPr lang="en-US" altLang="ko-KR" sz="1800" b="1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2020</a:t>
            </a:r>
            <a:endParaRPr lang="ko-KR" altLang="en-US" sz="2400" b="1" kern="0" spc="-30" dirty="0">
              <a:solidFill>
                <a:srgbClr val="000000"/>
              </a:solidFill>
              <a:effectLst/>
              <a:latin typeface="맑은 고딕" panose="020B0503020000020004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EC9F8E-96D9-BBB3-40E2-2E830ED88B01}"/>
              </a:ext>
            </a:extLst>
          </p:cNvPr>
          <p:cNvSpPr txBox="1"/>
          <p:nvPr/>
        </p:nvSpPr>
        <p:spPr>
          <a:xfrm>
            <a:off x="8920480" y="2150638"/>
            <a:ext cx="26771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그동안 중앙정부가 지역대학 경쟁력 향상을 위해 막대한 예산을 투입했다고 하지만</a:t>
            </a:r>
            <a:r>
              <a:rPr lang="en-US" altLang="ko-KR" dirty="0"/>
              <a:t>, </a:t>
            </a:r>
            <a:r>
              <a:rPr lang="ko-KR" altLang="en-US" dirty="0"/>
              <a:t>지역대학은 그 돈이 어디로 스쳐갔는지 알 수가 없다</a:t>
            </a:r>
            <a:r>
              <a:rPr lang="en-US" altLang="ko-KR" dirty="0"/>
              <a:t>. </a:t>
            </a:r>
            <a:r>
              <a:rPr lang="ko-KR" altLang="en-US" dirty="0"/>
              <a:t>사업비 관리를 위한 비정규직원 채용에 쓰였지</a:t>
            </a:r>
            <a:r>
              <a:rPr lang="en-US" altLang="ko-KR" dirty="0"/>
              <a:t> </a:t>
            </a:r>
            <a:r>
              <a:rPr lang="ko-KR" altLang="en-US" dirty="0"/>
              <a:t>본질적 역량 강화에 도움되었다고 하기 어렵다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8" name="슬라이드 번호 개체 틀 7">
            <a:extLst>
              <a:ext uri="{FF2B5EF4-FFF2-40B4-BE49-F238E27FC236}">
                <a16:creationId xmlns:a16="http://schemas.microsoft.com/office/drawing/2014/main" id="{86F652C8-E752-E602-FC2D-BC8533CC7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43452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B6673E1-A4B3-B60E-5FD7-27550AEB5A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/>
          </a:bodyPr>
          <a:lstStyle/>
          <a:p>
            <a:r>
              <a:rPr lang="ko-KR" altLang="en-US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교육부 정책의 문제점</a:t>
            </a:r>
            <a:r>
              <a:rPr lang="en-US" altLang="ko-KR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</a:t>
            </a:r>
            <a:r>
              <a:rPr lang="ko-KR" altLang="en-US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충분한 예산지원이나 지자체의 역량 강화 없는 정책</a:t>
            </a:r>
            <a:endParaRPr lang="en-US" altLang="ko-KR" sz="2000" b="1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</a:p>
          <a:p>
            <a:r>
              <a:rPr lang="ko-KR" altLang="en-US" sz="2000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초중등교육은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지역교육청 세워서 예산과 조직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인력을 제공하고 있지만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</a:p>
          <a:p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고등교육에 대해서는 이를 제공하지 않고서 지자체에게 책임지라고 하는 것이 맞는가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?</a:t>
            </a:r>
          </a:p>
          <a:p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충분한 예산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조직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인력을 제공해야 하겠지만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2000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초중등교육과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다른 고등교육 전문가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그것도 지역산업까지 잘 아는 전문가를 지자체가 찾아서 지역대학 책임지는 일이 쉽지 않고 효율적이지도 않다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.</a:t>
            </a:r>
          </a:p>
          <a:p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지역 경제력 격차가 크기 때문에 지자체가 지역 대학을 책임진다면 지역 대학 간 격차는 더욱 벌어질 것이다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. 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재정자립도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재정자주도가 큰 수도권 대학들이 더욱 유리하다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.</a:t>
            </a:r>
          </a:p>
          <a:p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지자체에게 자율성과 책무성을 강화한다는 논리로 대학교육을 지자체에 맡긴다면 과연 지역대학과 지역경제에 긍정적 결과가 발생할까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? 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고등교육 정책은 중앙에서 지역 상관없이 책임지되 지자체와 협력해야 할 부분에서는 협력을 하는 시스템이 바람직할 것이다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. </a:t>
            </a:r>
            <a:endParaRPr lang="ko-KR" altLang="en-US" sz="20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D8F2FBBA-7657-08F1-5EA1-BFE161317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54794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57728CB-C7D6-6185-2630-266543E978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3460" y="1742517"/>
            <a:ext cx="10515600" cy="4351338"/>
          </a:xfrm>
        </p:spPr>
        <p:txBody>
          <a:bodyPr>
            <a:normAutofit/>
          </a:bodyPr>
          <a:lstStyle/>
          <a:p>
            <a:r>
              <a:rPr lang="ko-KR" altLang="en-US" sz="1800" b="1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충분한 예산 지원 없이 경쟁 강화를 통해 경쟁력 강화하라</a:t>
            </a:r>
            <a:r>
              <a:rPr lang="en-US" altLang="ko-KR" sz="1800" b="1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.</a:t>
            </a:r>
          </a:p>
          <a:p>
            <a:r>
              <a:rPr lang="ko-KR" altLang="en-US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지역대학에 충분한 예산을 지원하지 않고</a:t>
            </a:r>
            <a:r>
              <a:rPr lang="en-US" altLang="ko-KR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지자체가 충분한 능력이 없는데</a:t>
            </a:r>
            <a:r>
              <a:rPr lang="en-US" altLang="ko-KR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지역대학과 지자체가 협력</a:t>
            </a:r>
            <a:r>
              <a:rPr lang="en-US" altLang="ko-KR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노력하여 지역대학과 지역을 살려보라고 함</a:t>
            </a:r>
            <a:r>
              <a:rPr lang="en-US" altLang="ko-KR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.</a:t>
            </a:r>
          </a:p>
          <a:p>
            <a:r>
              <a:rPr lang="ko-KR" altLang="en-US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교육부가 </a:t>
            </a:r>
            <a:r>
              <a:rPr lang="en-US" altLang="ko-KR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RISE </a:t>
            </a:r>
            <a:r>
              <a:rPr lang="ko-KR" altLang="en-US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사업의 대표 사례로 스웨덴 </a:t>
            </a:r>
            <a:r>
              <a:rPr lang="ko-KR" altLang="en-US" sz="1800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말뫼대학교를</a:t>
            </a:r>
            <a:r>
              <a:rPr lang="ko-KR" altLang="en-US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보면</a:t>
            </a:r>
            <a:r>
              <a:rPr lang="en-US" altLang="ko-KR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위기를 맞은 지역을 위해 국가가 아예 공립대를 지어서 전폭적으로 지지해 준 사례임</a:t>
            </a:r>
            <a:r>
              <a:rPr lang="en-US" altLang="ko-KR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.</a:t>
            </a:r>
            <a:endParaRPr lang="ko-KR" altLang="en-US" sz="18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AD3D04D2-8C70-C9B3-40CE-7682F280FC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844259"/>
              </p:ext>
            </p:extLst>
          </p:nvPr>
        </p:nvGraphicFramePr>
        <p:xfrm>
          <a:off x="1368096" y="3992563"/>
          <a:ext cx="10348454" cy="2332397"/>
        </p:xfrm>
        <a:graphic>
          <a:graphicData uri="http://schemas.openxmlformats.org/drawingml/2006/table">
            <a:tbl>
              <a:tblPr/>
              <a:tblGrid>
                <a:gridCol w="5225847">
                  <a:extLst>
                    <a:ext uri="{9D8B030D-6E8A-4147-A177-3AD203B41FA5}">
                      <a16:colId xmlns:a16="http://schemas.microsoft.com/office/drawing/2014/main" val="3765811996"/>
                    </a:ext>
                  </a:extLst>
                </a:gridCol>
                <a:gridCol w="5122607">
                  <a:extLst>
                    <a:ext uri="{9D8B030D-6E8A-4147-A177-3AD203B41FA5}">
                      <a16:colId xmlns:a16="http://schemas.microsoft.com/office/drawing/2014/main" val="1288755051"/>
                    </a:ext>
                  </a:extLst>
                </a:gridCol>
              </a:tblGrid>
              <a:tr h="60081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7331538"/>
                  </a:ext>
                </a:extLst>
              </a:tr>
              <a:tr h="26475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폐쇄된 조선소 부지에 대학 유치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유럽 최고의 스타트업 도시로 부활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169118"/>
                  </a:ext>
                </a:extLst>
              </a:tr>
              <a:tr h="1312491">
                <a:tc>
                  <a:txBody>
                    <a:bodyPr/>
                    <a:lstStyle/>
                    <a:p>
                      <a:pPr marL="342900" marR="0" lvl="0" indent="-34290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스웨덴 조선업의 쇠퇴로 ‘</a:t>
                      </a:r>
                      <a:r>
                        <a:rPr lang="en-US" altLang="ko-KR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87</a:t>
                      </a: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년 ‘</a:t>
                      </a:r>
                      <a:r>
                        <a:rPr lang="ko-KR" altLang="en-US" sz="1600" kern="0" spc="-70" dirty="0" err="1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코쿰스</a:t>
                      </a: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 조선소’ 폐쇄</a:t>
                      </a:r>
                      <a:r>
                        <a:rPr lang="en-US" altLang="ko-KR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(</a:t>
                      </a: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현대重 </a:t>
                      </a:r>
                      <a:r>
                        <a:rPr lang="en-US" altLang="ko-KR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1$</a:t>
                      </a: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로 크레인 구입</a:t>
                      </a:r>
                      <a:r>
                        <a:rPr lang="en-US" altLang="ko-KR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342900" marR="0" lvl="0" indent="-34290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600" kern="0" spc="-100" dirty="0" err="1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말뫼시</a:t>
                      </a:r>
                      <a:r>
                        <a:rPr lang="en-US" altLang="ko-KR" sz="1600" kern="0" spc="-10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, IT·</a:t>
                      </a:r>
                      <a:r>
                        <a:rPr lang="ko-KR" altLang="en-US" sz="1600" kern="0" spc="-10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바이오</a:t>
                      </a:r>
                      <a:r>
                        <a:rPr lang="en-US" altLang="ko-KR" sz="1600" kern="0" spc="-10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·</a:t>
                      </a:r>
                      <a:r>
                        <a:rPr lang="ko-KR" altLang="en-US" sz="1600" kern="0" spc="-10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디자인 중심 첨단 산업 </a:t>
                      </a: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육성 계획 수립 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342900" marR="0" lvl="0" indent="-34290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‘</a:t>
                      </a:r>
                      <a:r>
                        <a:rPr lang="en-US" altLang="ko-KR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98 </a:t>
                      </a:r>
                      <a:r>
                        <a:rPr lang="ko-KR" altLang="en-US" sz="1600" kern="0" spc="-70" dirty="0" err="1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말뫼대학교</a:t>
                      </a: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 설립</a:t>
                      </a:r>
                      <a:r>
                        <a:rPr lang="en-US" altLang="ko-KR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(</a:t>
                      </a: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스타트업 중심</a:t>
                      </a:r>
                      <a:r>
                        <a:rPr lang="en-US" altLang="ko-KR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친환경 주거 기업단지 ‘터닝 </a:t>
                      </a:r>
                      <a:r>
                        <a:rPr lang="ko-KR" altLang="en-US" sz="1600" kern="0" spc="-70" dirty="0" err="1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투르소</a:t>
                      </a: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’ 및 ‘미디어 에볼루션 시티’ 건설</a:t>
                      </a:r>
                      <a:r>
                        <a:rPr lang="en-US" altLang="ko-KR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(</a:t>
                      </a: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지자체 </a:t>
                      </a:r>
                      <a:r>
                        <a:rPr lang="en-US" altLang="ko-KR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50%+</a:t>
                      </a: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기업 </a:t>
                      </a:r>
                      <a:r>
                        <a:rPr lang="en-US" altLang="ko-KR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50% </a:t>
                      </a: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매칭</a:t>
                      </a:r>
                      <a:r>
                        <a:rPr lang="en-US" altLang="ko-KR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342900" marR="0" lvl="0" indent="-34290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20</a:t>
                      </a: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년간 일자리 </a:t>
                      </a:r>
                      <a:r>
                        <a:rPr lang="en-US" altLang="ko-KR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6</a:t>
                      </a: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만개</a:t>
                      </a:r>
                      <a:r>
                        <a:rPr lang="en-US" altLang="ko-KR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, </a:t>
                      </a: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인구 </a:t>
                      </a:r>
                      <a:r>
                        <a:rPr lang="en-US" altLang="ko-KR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10</a:t>
                      </a: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만명 증가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342900" marR="0" lvl="0" indent="-34290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고령화 소멸위기 도시에서 젊은 도시화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7466244"/>
                  </a:ext>
                </a:extLst>
              </a:tr>
            </a:tbl>
          </a:graphicData>
        </a:graphic>
      </p:graphicFrame>
      <p:pic>
        <p:nvPicPr>
          <p:cNvPr id="1026" name="_x901944016">
            <a:extLst>
              <a:ext uri="{FF2B5EF4-FFF2-40B4-BE49-F238E27FC236}">
                <a16:creationId xmlns:a16="http://schemas.microsoft.com/office/drawing/2014/main" id="{D7C726B0-9CE2-A8B2-00DC-0957C734A4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027" y="3639480"/>
            <a:ext cx="2352675" cy="881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BCF9781A-7EE2-F5BC-B1A5-53C2FB63CB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1725" y="309403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_x901943512">
            <a:extLst>
              <a:ext uri="{FF2B5EF4-FFF2-40B4-BE49-F238E27FC236}">
                <a16:creationId xmlns:a16="http://schemas.microsoft.com/office/drawing/2014/main" id="{018564B0-28C6-FA8F-5E7C-383538ECDB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917" y="3622017"/>
            <a:ext cx="2273300" cy="89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E5CD97B-69F2-8612-B253-B9681C4638EA}"/>
              </a:ext>
            </a:extLst>
          </p:cNvPr>
          <p:cNvSpPr txBox="1"/>
          <p:nvPr/>
        </p:nvSpPr>
        <p:spPr>
          <a:xfrm>
            <a:off x="963460" y="901082"/>
            <a:ext cx="48225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/>
              <a:t>교육부 </a:t>
            </a:r>
            <a:r>
              <a:rPr lang="ko-KR" altLang="en-US" sz="2000" b="1" dirty="0" err="1"/>
              <a:t>라이즈</a:t>
            </a:r>
            <a:r>
              <a:rPr lang="ko-KR" altLang="en-US" sz="2000" b="1" dirty="0"/>
              <a:t> 사업의 문제점</a:t>
            </a: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32EAD56-9689-A724-B993-A500EE604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14462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D981A86-BDBC-1CDF-308A-C1CA99870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412" y="532274"/>
            <a:ext cx="10515600" cy="1325563"/>
          </a:xfrm>
        </p:spPr>
        <p:txBody>
          <a:bodyPr>
            <a:normAutofit/>
          </a:bodyPr>
          <a:lstStyle/>
          <a:p>
            <a:r>
              <a:rPr lang="ko-KR" altLang="en-US" sz="20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없은 예산 </a:t>
            </a:r>
            <a:r>
              <a:rPr lang="ko-KR" altLang="en-US" sz="2000" dirty="0" err="1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라이즈로</a:t>
            </a:r>
            <a:r>
              <a:rPr lang="ko-KR" altLang="en-US" sz="20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 몰아주어</a:t>
            </a:r>
            <a:r>
              <a:rPr lang="en-US" altLang="ko-KR" sz="20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, </a:t>
            </a:r>
            <a:r>
              <a:rPr lang="ko-KR" altLang="en-US" sz="20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지역대학 근본역량 결정할 경상 예산 축소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E08B1DDD-148D-3F4E-2FCF-5624396421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3673" y="1389889"/>
            <a:ext cx="6510127" cy="53415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364EF82-C9C6-6037-4AA1-DF3D8207B809}"/>
              </a:ext>
            </a:extLst>
          </p:cNvPr>
          <p:cNvSpPr txBox="1"/>
          <p:nvPr/>
        </p:nvSpPr>
        <p:spPr>
          <a:xfrm>
            <a:off x="61633" y="2968839"/>
            <a:ext cx="478204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8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2025</a:t>
            </a:r>
            <a:r>
              <a:rPr lang="ko-KR" altLang="en-US" sz="18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년 교육부 예산 전체</a:t>
            </a:r>
            <a:endParaRPr lang="en-US" altLang="ko-KR" sz="1800" dirty="0">
              <a:latin typeface="KoPubWorld돋움체 Bold" panose="00000800000000000000" pitchFamily="2" charset="-127"/>
              <a:ea typeface="KoPubWorld돋움체 Bold" panose="00000800000000000000" pitchFamily="2" charset="-127"/>
              <a:cs typeface="KoPubWorld돋움체 Bold" panose="00000800000000000000" pitchFamily="2" charset="-127"/>
            </a:endParaRPr>
          </a:p>
          <a:p>
            <a:r>
              <a:rPr lang="en-US" altLang="ko-KR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    - </a:t>
            </a:r>
            <a:r>
              <a:rPr lang="en-US" altLang="ko-KR" sz="18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9</a:t>
            </a:r>
            <a:r>
              <a:rPr lang="ko-KR" altLang="en-US" sz="18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조 </a:t>
            </a:r>
            <a:r>
              <a:rPr lang="en-US" altLang="ko-KR" sz="18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879</a:t>
            </a:r>
            <a:r>
              <a:rPr lang="ko-KR" altLang="en-US" sz="18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억원 증가</a:t>
            </a:r>
            <a:endParaRPr lang="en-US" altLang="ko-KR" sz="1800" dirty="0">
              <a:latin typeface="KoPubWorld돋움체 Bold" panose="00000800000000000000" pitchFamily="2" charset="-127"/>
              <a:ea typeface="KoPubWorld돋움체 Bold" panose="00000800000000000000" pitchFamily="2" charset="-127"/>
              <a:cs typeface="KoPubWorld돋움체 Bold" panose="00000800000000000000" pitchFamily="2" charset="-127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sz="18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고등교육 부문 예산 </a:t>
            </a:r>
            <a:endParaRPr lang="en-US" altLang="ko-KR" sz="1800" dirty="0">
              <a:latin typeface="KoPubWorld돋움체 Bold" panose="00000800000000000000" pitchFamily="2" charset="-127"/>
              <a:ea typeface="KoPubWorld돋움체 Bold" panose="00000800000000000000" pitchFamily="2" charset="-127"/>
              <a:cs typeface="KoPubWorld돋움체 Bold" panose="00000800000000000000" pitchFamily="2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8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1</a:t>
            </a:r>
            <a:r>
              <a:rPr lang="ko-KR" altLang="en-US" sz="18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조 </a:t>
            </a:r>
            <a:r>
              <a:rPr lang="en-US" altLang="ko-KR" sz="18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802</a:t>
            </a:r>
            <a:r>
              <a:rPr lang="ko-KR" altLang="en-US" sz="18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억원 증가</a:t>
            </a:r>
            <a:endParaRPr lang="en-US" altLang="ko-KR" sz="1800" dirty="0">
              <a:latin typeface="KoPubWorld돋움체 Bold" panose="00000800000000000000" pitchFamily="2" charset="-127"/>
              <a:ea typeface="KoPubWorld돋움체 Bold" panose="00000800000000000000" pitchFamily="2" charset="-127"/>
              <a:cs typeface="KoPubWorld돋움체 Bold" panose="00000800000000000000" pitchFamily="2" charset="-127"/>
            </a:endParaRPr>
          </a:p>
          <a:p>
            <a:r>
              <a:rPr lang="en-US" altLang="ko-KR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     -</a:t>
            </a:r>
            <a:r>
              <a:rPr lang="ko-KR" altLang="en-US" dirty="0" err="1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라이즈</a:t>
            </a:r>
            <a:r>
              <a:rPr lang="ko-KR" altLang="en-US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 예산 </a:t>
            </a:r>
            <a:r>
              <a:rPr lang="en-US" altLang="ko-KR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8,000</a:t>
            </a:r>
            <a:r>
              <a:rPr lang="ko-KR" altLang="en-US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억원 증가 예정</a:t>
            </a:r>
            <a:endParaRPr lang="en-US" altLang="ko-KR" dirty="0">
              <a:latin typeface="KoPubWorld돋움체 Bold" panose="00000800000000000000" pitchFamily="2" charset="-127"/>
              <a:ea typeface="KoPubWorld돋움체 Bold" panose="00000800000000000000" pitchFamily="2" charset="-127"/>
              <a:cs typeface="KoPubWorld돋움체 Bold" panose="00000800000000000000" pitchFamily="2" charset="-127"/>
            </a:endParaRPr>
          </a:p>
          <a:p>
            <a:r>
              <a:rPr lang="en-US" altLang="ko-KR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     -</a:t>
            </a:r>
            <a:r>
              <a:rPr lang="ko-KR" altLang="en-US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그렇다면 그 외 예산 </a:t>
            </a:r>
            <a:r>
              <a:rPr lang="en-US" altLang="ko-KR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2,802</a:t>
            </a:r>
            <a:r>
              <a:rPr lang="ko-KR" altLang="en-US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억원 증가  </a:t>
            </a:r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C7E59291-4D1D-C83E-FC2B-A34FCE24A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70607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5A97257-D72D-9EDB-A074-0ED9B59AD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000" b="1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2025</a:t>
            </a:r>
            <a:r>
              <a:rPr lang="ko-KR" altLang="en-US" sz="2000" b="1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년 </a:t>
            </a:r>
            <a:r>
              <a:rPr lang="ko-KR" altLang="en-US" sz="2000" b="1" dirty="0" err="1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라이즈</a:t>
            </a:r>
            <a:r>
              <a:rPr lang="ko-KR" altLang="en-US" sz="2000" b="1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 예산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10A5156-3585-28EE-FF56-AF9B194C7B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indent="0" algn="just" fontAlgn="base" latinLnBrk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b="0" i="0" u="none" strike="noStrike" baseline="0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라이즈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전국 시행 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2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조원 </a:t>
            </a:r>
            <a:r>
              <a:rPr lang="en-US" altLang="ko-KR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’24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년 대비 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+8,000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억원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algn="l">
              <a:lnSpc>
                <a:spcPct val="100000"/>
              </a:lnSpc>
            </a:pPr>
            <a:endParaRPr lang="en-US" altLang="ko-KR" sz="18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1. </a:t>
            </a:r>
            <a:r>
              <a:rPr lang="ko-KR" altLang="en-US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기존에 </a:t>
            </a:r>
            <a:r>
              <a:rPr lang="ko-KR" altLang="en-US" sz="1800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라이즈로</a:t>
            </a:r>
            <a:r>
              <a:rPr lang="ko-KR" altLang="en-US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이전되기로 했던 사업들</a:t>
            </a:r>
            <a:r>
              <a:rPr lang="en-US" altLang="ko-KR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총 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1.2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조원 </a:t>
            </a:r>
            <a:endParaRPr lang="en-US" altLang="ko-KR" sz="1800" b="0" i="0" u="none" strike="noStrike" baseline="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en-US" altLang="ko-KR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-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RIS(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지역혁신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 3,420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억원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LINC(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산학협력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 4,070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억원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en-US" altLang="ko-KR" sz="1800" b="0" i="0" u="none" strike="noStrike" baseline="0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LiFE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평생교육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 510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억원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</a:p>
          <a:p>
            <a:pPr marL="0" indent="0" algn="l">
              <a:lnSpc>
                <a:spcPct val="100000"/>
              </a:lnSpc>
              <a:buNone/>
            </a:pPr>
            <a:r>
              <a:rPr lang="en-US" altLang="ko-KR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  </a:t>
            </a:r>
            <a:r>
              <a:rPr lang="en-US" altLang="ko-KR" sz="1800" b="0" i="0" u="none" strike="noStrike" baseline="0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HiVE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직업교육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 900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억원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지방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전문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대활성화사업 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3,125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억원</a:t>
            </a:r>
            <a:endParaRPr lang="en-US" altLang="ko-KR" sz="1800" b="0" i="0" u="none" strike="noStrike" baseline="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en-US" altLang="ko-KR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2. 8</a:t>
            </a:r>
            <a:r>
              <a:rPr lang="ko-KR" altLang="en-US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개 신규 사업들</a:t>
            </a:r>
            <a:r>
              <a:rPr lang="en-US" altLang="ko-KR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2963</a:t>
            </a:r>
            <a:r>
              <a:rPr lang="ko-KR" altLang="en-US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억원 </a:t>
            </a:r>
            <a:endParaRPr lang="en-US" altLang="ko-KR" sz="18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en-US" altLang="ko-KR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- 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대학 산학협력단지 조성 지원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조기취업형 계약학과 등 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8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개 사업 </a:t>
            </a:r>
            <a:endParaRPr lang="en-US" altLang="ko-KR" sz="1800" b="0" i="0" u="none" strike="noStrike" baseline="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en-US" altLang="ko-KR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3.  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의대 교육혁신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551.5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억원</a:t>
            </a:r>
            <a:endParaRPr lang="en-US" altLang="ko-KR" sz="18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4. 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지역협력기반 </a:t>
            </a:r>
            <a:r>
              <a:rPr lang="ko-KR" altLang="en-US" sz="1800" b="0" i="0" u="none" strike="noStrike" baseline="0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늘봄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지원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320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억원  </a:t>
            </a:r>
            <a:endParaRPr lang="en-US" altLang="ko-KR" sz="1800" b="0" i="0" u="none" strike="noStrike" baseline="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en-US" altLang="ko-KR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4. </a:t>
            </a:r>
            <a:r>
              <a:rPr lang="ko-KR" altLang="en-US" sz="1800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글로컬</a:t>
            </a:r>
            <a:r>
              <a:rPr lang="en-US" altLang="ko-KR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30</a:t>
            </a:r>
            <a:r>
              <a:rPr lang="ko-KR" altLang="en-US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사업</a:t>
            </a:r>
            <a:r>
              <a:rPr lang="en-US" altLang="ko-KR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?  (</a:t>
            </a:r>
            <a:r>
              <a:rPr lang="ko-KR" altLang="en-US" sz="1800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글로컬</a:t>
            </a:r>
            <a:r>
              <a:rPr lang="ko-KR" altLang="en-US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선정은 </a:t>
            </a:r>
            <a:r>
              <a:rPr lang="en-US" altLang="ko-KR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20</a:t>
            </a:r>
            <a:r>
              <a:rPr lang="ko-KR" altLang="en-US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개</a:t>
            </a:r>
            <a:r>
              <a:rPr lang="en-US" altLang="ko-KR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. </a:t>
            </a:r>
            <a:r>
              <a:rPr lang="ko-KR" altLang="en-US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그러나 대학 수는 </a:t>
            </a:r>
            <a:r>
              <a:rPr lang="en-US" altLang="ko-KR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28</a:t>
            </a:r>
            <a:r>
              <a:rPr lang="ko-KR" altLang="en-US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개</a:t>
            </a:r>
            <a:r>
              <a:rPr lang="en-US" altLang="ko-KR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  <a:endParaRPr lang="en-US" altLang="ko-KR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  <p:sp>
        <p:nvSpPr>
          <p:cNvPr id="4" name="오른쪽 중괄호 3">
            <a:extLst>
              <a:ext uri="{FF2B5EF4-FFF2-40B4-BE49-F238E27FC236}">
                <a16:creationId xmlns:a16="http://schemas.microsoft.com/office/drawing/2014/main" id="{562187A3-B497-E505-DDC4-34C72EE839F7}"/>
              </a:ext>
            </a:extLst>
          </p:cNvPr>
          <p:cNvSpPr/>
          <p:nvPr/>
        </p:nvSpPr>
        <p:spPr>
          <a:xfrm>
            <a:off x="8780206" y="3923071"/>
            <a:ext cx="344129" cy="1325563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91C2A6-26C0-FF1E-5DD7-F21B43C93BBC}"/>
              </a:ext>
            </a:extLst>
          </p:cNvPr>
          <p:cNvSpPr txBox="1"/>
          <p:nvPr/>
        </p:nvSpPr>
        <p:spPr>
          <a:xfrm>
            <a:off x="9551320" y="4401186"/>
            <a:ext cx="1504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3834.5</a:t>
            </a:r>
            <a:r>
              <a:rPr lang="ko-KR" altLang="en-US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억원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1D2BF0-B75D-244A-9151-8D00455596EA}"/>
              </a:ext>
            </a:extLst>
          </p:cNvPr>
          <p:cNvSpPr txBox="1"/>
          <p:nvPr/>
        </p:nvSpPr>
        <p:spPr>
          <a:xfrm>
            <a:off x="9537291" y="5424713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4165.5</a:t>
            </a:r>
            <a:r>
              <a:rPr lang="ko-KR" altLang="en-US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억원</a:t>
            </a:r>
            <a:r>
              <a:rPr lang="en-US" altLang="ko-KR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? </a:t>
            </a:r>
            <a:endParaRPr lang="ko-KR" altLang="en-US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  <p:sp>
        <p:nvSpPr>
          <p:cNvPr id="7" name="오른쪽 중괄호 6">
            <a:extLst>
              <a:ext uri="{FF2B5EF4-FFF2-40B4-BE49-F238E27FC236}">
                <a16:creationId xmlns:a16="http://schemas.microsoft.com/office/drawing/2014/main" id="{399871BC-8299-2D56-C17B-6A3B68F73D78}"/>
              </a:ext>
            </a:extLst>
          </p:cNvPr>
          <p:cNvSpPr/>
          <p:nvPr/>
        </p:nvSpPr>
        <p:spPr>
          <a:xfrm>
            <a:off x="8770373" y="2733368"/>
            <a:ext cx="344129" cy="92415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D8F440-6D1D-1B66-29B1-A53CF5F47F71}"/>
              </a:ext>
            </a:extLst>
          </p:cNvPr>
          <p:cNvSpPr txBox="1"/>
          <p:nvPr/>
        </p:nvSpPr>
        <p:spPr>
          <a:xfrm>
            <a:off x="9481983" y="3003352"/>
            <a:ext cx="1726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1</a:t>
            </a:r>
            <a:r>
              <a:rPr lang="ko-KR" altLang="en-US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조 </a:t>
            </a:r>
            <a:r>
              <a:rPr lang="en-US" altLang="ko-KR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2000</a:t>
            </a:r>
            <a:r>
              <a:rPr lang="ko-KR" altLang="en-US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억원</a:t>
            </a:r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BE6A023B-7E98-EE53-8077-4C032CB9F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3592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F3A1365-EF82-CF24-4046-CDDCD66E2E68}"/>
              </a:ext>
            </a:extLst>
          </p:cNvPr>
          <p:cNvSpPr txBox="1"/>
          <p:nvPr/>
        </p:nvSpPr>
        <p:spPr>
          <a:xfrm>
            <a:off x="1307331" y="6300928"/>
            <a:ext cx="4108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통계청</a:t>
            </a:r>
            <a:r>
              <a:rPr lang="en-US" altLang="ko-KR" dirty="0"/>
              <a:t>, </a:t>
            </a:r>
            <a:r>
              <a:rPr lang="ko-KR" altLang="en-US" dirty="0"/>
              <a:t>장래인구추계</a:t>
            </a:r>
            <a:r>
              <a:rPr lang="en-US" altLang="ko-KR" dirty="0"/>
              <a:t>(2020~2070</a:t>
            </a:r>
            <a:r>
              <a:rPr lang="ko-KR" altLang="en-US" dirty="0"/>
              <a:t>년</a:t>
            </a:r>
            <a:r>
              <a:rPr lang="en-US" altLang="ko-KR" dirty="0"/>
              <a:t>)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C2FB206-99B8-2399-012F-06C39838C8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0355" y="2183513"/>
            <a:ext cx="8712648" cy="35688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3CBA192-C8E4-6C4C-23E3-FA917A3BB9F2}"/>
              </a:ext>
            </a:extLst>
          </p:cNvPr>
          <p:cNvSpPr txBox="1"/>
          <p:nvPr/>
        </p:nvSpPr>
        <p:spPr>
          <a:xfrm>
            <a:off x="1558301" y="1537182"/>
            <a:ext cx="6319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err="1"/>
              <a:t>초저출산</a:t>
            </a:r>
            <a:r>
              <a:rPr lang="ko-KR" altLang="en-US" b="1" dirty="0"/>
              <a:t> 문제가 심화된 </a:t>
            </a:r>
            <a:r>
              <a:rPr lang="en-US" altLang="ko-KR" b="1" dirty="0"/>
              <a:t>2016</a:t>
            </a:r>
            <a:r>
              <a:rPr lang="ko-KR" altLang="en-US" b="1" dirty="0"/>
              <a:t>년</a:t>
            </a:r>
            <a:r>
              <a:rPr lang="en-US" altLang="ko-KR" b="1" dirty="0"/>
              <a:t>. </a:t>
            </a:r>
          </a:p>
          <a:p>
            <a:r>
              <a:rPr lang="en-US" altLang="ko-KR" b="1" dirty="0"/>
              <a:t>2016</a:t>
            </a:r>
            <a:r>
              <a:rPr lang="ko-KR" altLang="en-US" b="1" dirty="0"/>
              <a:t>년에 무슨 일이 발생한 것일까</a:t>
            </a:r>
            <a:r>
              <a:rPr lang="en-US" altLang="ko-KR" b="1" dirty="0"/>
              <a:t>? </a:t>
            </a:r>
            <a:endParaRPr lang="ko-KR" alt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958530-DE89-6ED2-5EC7-79E650D3CEB4}"/>
              </a:ext>
            </a:extLst>
          </p:cNvPr>
          <p:cNvSpPr txBox="1"/>
          <p:nvPr/>
        </p:nvSpPr>
        <p:spPr>
          <a:xfrm>
            <a:off x="7335018" y="2244651"/>
            <a:ext cx="2885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/>
              <a:t>극초</a:t>
            </a:r>
            <a:r>
              <a:rPr lang="ko-KR" altLang="en-US" dirty="0"/>
              <a:t> 저출산 상태 돌입</a:t>
            </a:r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F702EDE-5686-3ECE-F45E-CE88984EF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50776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F09E6BE-4ED0-EFC9-67E4-61EBCB8072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357" y="291939"/>
            <a:ext cx="9449286" cy="627412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A931DB2-F45E-C15C-6720-BF971AB1C95F}"/>
              </a:ext>
            </a:extLst>
          </p:cNvPr>
          <p:cNvSpPr txBox="1"/>
          <p:nvPr/>
        </p:nvSpPr>
        <p:spPr>
          <a:xfrm>
            <a:off x="1759974" y="5102942"/>
            <a:ext cx="1071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(2963</a:t>
            </a:r>
            <a:r>
              <a:rPr lang="ko-KR" altLang="en-US" sz="1400" dirty="0"/>
              <a:t>억원</a:t>
            </a:r>
            <a:r>
              <a:rPr lang="en-US" altLang="ko-KR" sz="1400" dirty="0"/>
              <a:t>)</a:t>
            </a:r>
            <a:endParaRPr lang="ko-KR" altLang="en-US" sz="1400" dirty="0"/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5FD02718-AEAE-595A-3509-D501C58DA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30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09986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F9D7E12-8F93-A56F-2529-72834C50DE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400" dirty="0" err="1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라이즈</a:t>
            </a:r>
            <a:r>
              <a:rPr lang="ko-KR" altLang="en-US" sz="24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 이외 고등교육 증액사업</a:t>
            </a:r>
            <a:endParaRPr lang="en-US" altLang="ko-KR" sz="2400" dirty="0">
              <a:latin typeface="KoPubWorld돋움체 Bold" panose="00000800000000000000" pitchFamily="2" charset="-127"/>
              <a:ea typeface="KoPubWorld돋움체 Bold" panose="00000800000000000000" pitchFamily="2" charset="-127"/>
              <a:cs typeface="KoPubWorld돋움체 Bold" panose="00000800000000000000" pitchFamily="2" charset="-127"/>
            </a:endParaRPr>
          </a:p>
          <a:p>
            <a:endParaRPr lang="en-US" altLang="ko-KR" dirty="0">
              <a:latin typeface="KoPubWorld돋움체 Bold" panose="00000800000000000000" pitchFamily="2" charset="-127"/>
              <a:ea typeface="KoPubWorld돋움체 Bold" panose="00000800000000000000" pitchFamily="2" charset="-127"/>
              <a:cs typeface="KoPubWorld돋움체 Bold" panose="00000800000000000000" pitchFamily="2" charset="-127"/>
            </a:endParaRPr>
          </a:p>
          <a:p>
            <a:r>
              <a:rPr lang="ko-KR" altLang="en-US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국가장학금 지원</a:t>
            </a:r>
            <a:r>
              <a:rPr lang="en-US" altLang="ko-KR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기존 </a:t>
            </a:r>
            <a:r>
              <a:rPr lang="en-US" altLang="ko-KR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8</a:t>
            </a:r>
            <a:r>
              <a:rPr lang="ko-KR" altLang="en-US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구간에서 </a:t>
            </a:r>
            <a:r>
              <a:rPr lang="en-US" altLang="ko-KR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9</a:t>
            </a:r>
            <a:r>
              <a:rPr lang="ko-KR" altLang="en-US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구간으로 확대</a:t>
            </a:r>
            <a:r>
              <a:rPr lang="en-US" altLang="ko-KR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): </a:t>
            </a:r>
            <a:r>
              <a:rPr lang="ko-KR" altLang="en-US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lang="en-US" altLang="ko-KR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5,929</a:t>
            </a:r>
            <a:r>
              <a:rPr lang="ko-KR" altLang="en-US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억원</a:t>
            </a:r>
            <a:endParaRPr lang="en-US" altLang="ko-KR" sz="2000" b="1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r>
              <a:rPr lang="ko-KR" altLang="en-US" sz="2000" b="1" i="0" u="none" strike="noStrike" baseline="0" dirty="0">
                <a:solidFill>
                  <a:srgbClr val="082108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근로장학금 </a:t>
            </a:r>
            <a:r>
              <a:rPr lang="en-US" altLang="ko-KR" sz="2000" b="1" i="0" u="none" strike="noStrike" baseline="0" dirty="0">
                <a:solidFill>
                  <a:srgbClr val="082108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· </a:t>
            </a:r>
            <a:r>
              <a:rPr lang="ko-KR" altLang="en-US" sz="2000" b="1" i="0" u="none" strike="noStrike" baseline="0" dirty="0">
                <a:solidFill>
                  <a:srgbClr val="082108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희망사다리장학금</a:t>
            </a:r>
            <a:r>
              <a:rPr lang="en-US" altLang="ko-KR" sz="2000" b="1" i="0" u="none" strike="noStrike" baseline="0" dirty="0">
                <a:solidFill>
                  <a:srgbClr val="082108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</a:t>
            </a:r>
            <a:r>
              <a:rPr lang="en-US" altLang="ko-KR" sz="2000" b="1" dirty="0">
                <a:solidFill>
                  <a:srgbClr val="082108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1,705</a:t>
            </a:r>
            <a:r>
              <a:rPr lang="ko-KR" altLang="en-US" sz="2000" b="1" dirty="0">
                <a:solidFill>
                  <a:srgbClr val="082108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억원</a:t>
            </a:r>
            <a:endParaRPr lang="en-US" altLang="ko-KR" sz="2000" b="1" dirty="0">
              <a:solidFill>
                <a:srgbClr val="082108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r>
              <a:rPr lang="ko-KR" altLang="en-US" sz="2000" b="1" dirty="0">
                <a:solidFill>
                  <a:srgbClr val="082108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주거안정장학금</a:t>
            </a:r>
            <a:r>
              <a:rPr lang="en-US" altLang="ko-KR" sz="2000" b="1" dirty="0">
                <a:solidFill>
                  <a:srgbClr val="082108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344</a:t>
            </a:r>
            <a:r>
              <a:rPr lang="ko-KR" altLang="en-US" sz="2000" b="1" dirty="0">
                <a:solidFill>
                  <a:srgbClr val="082108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억원</a:t>
            </a:r>
            <a:endParaRPr lang="en-US" altLang="ko-KR" sz="2000" b="1" dirty="0">
              <a:solidFill>
                <a:srgbClr val="082108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r>
              <a:rPr lang="ko-KR" altLang="en-US" sz="2000" b="1" dirty="0">
                <a:solidFill>
                  <a:srgbClr val="082108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의대 교육여건 개선</a:t>
            </a:r>
            <a:r>
              <a:rPr lang="en-US" altLang="ko-KR" sz="2000" b="1" dirty="0">
                <a:solidFill>
                  <a:srgbClr val="082108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</a:t>
            </a:r>
            <a:r>
              <a:rPr lang="ko-KR" altLang="en-US" sz="2000" b="1" dirty="0">
                <a:solidFill>
                  <a:srgbClr val="082108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lang="en-US" altLang="ko-KR" sz="2000" b="1" dirty="0">
                <a:solidFill>
                  <a:srgbClr val="082108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4,877</a:t>
            </a:r>
            <a:r>
              <a:rPr lang="ko-KR" altLang="en-US" sz="2000" b="1" dirty="0">
                <a:solidFill>
                  <a:srgbClr val="082108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억원 </a:t>
            </a:r>
            <a:endParaRPr lang="en-US" altLang="ko-KR" sz="2000" b="1" dirty="0">
              <a:solidFill>
                <a:srgbClr val="082108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r>
              <a:rPr lang="ko-KR" altLang="en-US" sz="2000" b="1" dirty="0">
                <a:solidFill>
                  <a:srgbClr val="082108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국립대병원 지원</a:t>
            </a:r>
            <a:r>
              <a:rPr lang="en-US" altLang="ko-KR" sz="2000" b="1" dirty="0">
                <a:solidFill>
                  <a:srgbClr val="082108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829</a:t>
            </a:r>
            <a:r>
              <a:rPr lang="ko-KR" altLang="en-US" sz="2000" b="1" dirty="0">
                <a:solidFill>
                  <a:srgbClr val="082108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억원</a:t>
            </a:r>
            <a:endParaRPr lang="en-US" altLang="ko-KR" sz="2000" b="1" dirty="0">
              <a:solidFill>
                <a:srgbClr val="082108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r>
              <a:rPr lang="ko-KR" altLang="en-US" sz="2000" b="1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사립대 교육환경 개선 융자</a:t>
            </a:r>
            <a:r>
              <a:rPr lang="en-US" altLang="ko-KR" sz="2000" b="1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:1,728</a:t>
            </a:r>
            <a:r>
              <a:rPr lang="ko-KR" altLang="en-US" sz="2000" b="1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억원</a:t>
            </a:r>
            <a:endParaRPr lang="ko-KR" altLang="en-US" sz="2000" b="1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endParaRPr lang="ko-KR" altLang="en-US" dirty="0"/>
          </a:p>
        </p:txBody>
      </p:sp>
      <p:sp>
        <p:nvSpPr>
          <p:cNvPr id="5" name="오른쪽 중괄호 4">
            <a:extLst>
              <a:ext uri="{FF2B5EF4-FFF2-40B4-BE49-F238E27FC236}">
                <a16:creationId xmlns:a16="http://schemas.microsoft.com/office/drawing/2014/main" id="{8F797027-5458-7084-D3FE-42CE0717C282}"/>
              </a:ext>
            </a:extLst>
          </p:cNvPr>
          <p:cNvSpPr/>
          <p:nvPr/>
        </p:nvSpPr>
        <p:spPr>
          <a:xfrm>
            <a:off x="7796981" y="2969342"/>
            <a:ext cx="403122" cy="229091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ABB4CC-7E1D-214E-686A-A88D9C69F768}"/>
              </a:ext>
            </a:extLst>
          </p:cNvPr>
          <p:cNvSpPr txBox="1"/>
          <p:nvPr/>
        </p:nvSpPr>
        <p:spPr>
          <a:xfrm>
            <a:off x="8475406" y="3313471"/>
            <a:ext cx="3352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1</a:t>
            </a:r>
            <a:r>
              <a:rPr lang="ko-KR" altLang="en-US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조 </a:t>
            </a:r>
            <a:r>
              <a:rPr lang="en-US" altLang="ko-KR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5,412</a:t>
            </a:r>
            <a:r>
              <a:rPr lang="ko-KR" altLang="en-US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억원</a:t>
            </a:r>
            <a:endParaRPr lang="en-US" altLang="ko-KR" b="1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endParaRPr lang="en-US" altLang="ko-KR" b="1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r>
              <a:rPr lang="ko-KR" altLang="en-US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예산 증액은 </a:t>
            </a:r>
            <a:r>
              <a:rPr lang="en-US" altLang="ko-KR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2,802</a:t>
            </a:r>
            <a:r>
              <a:rPr lang="ko-KR" altLang="en-US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억원</a:t>
            </a:r>
            <a:endParaRPr lang="en-US" altLang="ko-KR" b="1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endParaRPr lang="en-US" altLang="ko-KR" b="1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r>
              <a:rPr lang="ko-KR" altLang="en-US" sz="2000" b="1" dirty="0">
                <a:solidFill>
                  <a:srgbClr val="002060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결국</a:t>
            </a:r>
            <a:r>
              <a:rPr lang="en-US" altLang="ko-KR" sz="2000" b="1" dirty="0">
                <a:solidFill>
                  <a:srgbClr val="002060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1</a:t>
            </a:r>
            <a:r>
              <a:rPr lang="ko-KR" altLang="en-US" sz="2000" b="1" dirty="0">
                <a:solidFill>
                  <a:srgbClr val="002060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조 </a:t>
            </a:r>
            <a:r>
              <a:rPr lang="en-US" altLang="ko-KR" sz="2000" b="1" dirty="0">
                <a:solidFill>
                  <a:srgbClr val="002060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2610</a:t>
            </a:r>
            <a:r>
              <a:rPr lang="ko-KR" altLang="en-US" sz="2000" b="1" dirty="0">
                <a:solidFill>
                  <a:srgbClr val="002060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억원 기존 경상지출 예산을 삭감해야 가능</a:t>
            </a:r>
            <a:r>
              <a:rPr lang="en-US" altLang="ko-KR" sz="2000" b="1" dirty="0">
                <a:solidFill>
                  <a:srgbClr val="002060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.</a:t>
            </a:r>
            <a:endParaRPr lang="ko-KR" altLang="en-US" sz="2000" b="1" dirty="0">
              <a:solidFill>
                <a:srgbClr val="002060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4CD2114D-6631-F9A1-0368-8236223A9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31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56011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BCA755D-36F5-78D8-0940-8111B2281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000" b="1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준비 안된 상태에서 </a:t>
            </a:r>
            <a:r>
              <a:rPr lang="en-US" altLang="ko-KR" sz="2000" b="1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5</a:t>
            </a:r>
            <a:r>
              <a:rPr lang="ko-KR" altLang="en-US" sz="2000" b="1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개년 계획 수립</a:t>
            </a:r>
            <a:r>
              <a:rPr lang="en-US" altLang="ko-KR" sz="2000" b="1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, </a:t>
            </a:r>
            <a:r>
              <a:rPr lang="ko-KR" altLang="en-US" sz="2000" b="1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대학 사이즈 상관없이 경쟁</a:t>
            </a:r>
            <a:r>
              <a:rPr lang="en-US" altLang="ko-KR" sz="2000" b="1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 </a:t>
            </a:r>
            <a:r>
              <a:rPr lang="ko-KR" altLang="en-US" sz="2000" b="1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  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7DD002E-83BD-DBF8-395C-85014BFB5F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869129" cy="4351338"/>
          </a:xfrm>
        </p:spPr>
        <p:txBody>
          <a:bodyPr>
            <a:normAutofit/>
          </a:bodyPr>
          <a:lstStyle/>
          <a:p>
            <a:pPr algn="l"/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❍ 대전시의 경우 교육부의 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23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년 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3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월 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9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일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목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), </a:t>
            </a:r>
            <a:r>
              <a:rPr lang="ko-KR" altLang="en-US" sz="1800" b="0" i="0" u="none" strike="noStrike" baseline="0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라이즈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시범지역 선정에서 제외되어 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2024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년 체계 도입 준비 시작</a:t>
            </a:r>
            <a:endParaRPr lang="en-US" altLang="ko-KR" sz="1800" b="0" i="0" u="none" strike="noStrike" baseline="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algn="l"/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※ 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시범지역은 경남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경북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대구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부산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전남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전북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충북 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7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개 지역 </a:t>
            </a:r>
            <a:endParaRPr lang="en-US" altLang="ko-KR" sz="18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algn="l"/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❍ 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24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년 대전시에 대학지원 전담부서와 </a:t>
            </a:r>
            <a:r>
              <a:rPr lang="ko-KR" altLang="en-US" sz="1800" b="0" i="0" u="none" strike="noStrike" baseline="0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대전테크노파크에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lang="ko-KR" altLang="en-US" sz="1800" b="0" i="0" u="none" strike="noStrike" baseline="0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라이즈센터를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설치하고 기본계획 수립 중임</a:t>
            </a:r>
            <a:endParaRPr lang="en-US" altLang="ko-KR" sz="18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algn="l"/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❍ 지역발전전략과 연계해 지역대학 지원 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5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개년 </a:t>
            </a:r>
            <a:r>
              <a:rPr lang="ko-KR" altLang="en-US" sz="1800" b="0" i="0" u="none" strike="noStrike" baseline="0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라이즈계획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(2025~2029)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을 수립  중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. 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교육부의 컨설팅 실시 후 ’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24.12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까지 기본계획 확정</a:t>
            </a:r>
            <a:endParaRPr lang="ko-KR" altLang="en-US" sz="20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F9525E-0FA8-145C-2D56-678414020A08}"/>
              </a:ext>
            </a:extLst>
          </p:cNvPr>
          <p:cNvSpPr txBox="1"/>
          <p:nvPr/>
        </p:nvSpPr>
        <p:spPr>
          <a:xfrm>
            <a:off x="3525030" y="4547813"/>
            <a:ext cx="70743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지역으로서는 한번도 제대로 해보지 못한 일을</a:t>
            </a:r>
            <a:r>
              <a:rPr lang="en-US" altLang="ko-KR" sz="20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, </a:t>
            </a:r>
            <a:r>
              <a:rPr lang="ko-KR" altLang="en-US" sz="20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인력도 제대로 충원되지 않은 상태에서 번갯불에 콩 볶아 먹듯이 진행</a:t>
            </a:r>
            <a:r>
              <a:rPr lang="en-US" altLang="ko-KR" sz="20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.</a:t>
            </a:r>
          </a:p>
          <a:p>
            <a:r>
              <a:rPr lang="ko-KR" altLang="en-US" sz="20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결국 중앙에서 내려주는 가이드라인에 맞춰서 계획 수립</a:t>
            </a:r>
            <a:r>
              <a:rPr lang="en-US" altLang="ko-KR" sz="20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. </a:t>
            </a:r>
            <a:endParaRPr lang="ko-KR" altLang="en-US" sz="2000" dirty="0">
              <a:latin typeface="KoPubWorld돋움체 Bold" panose="00000800000000000000" pitchFamily="2" charset="-127"/>
              <a:ea typeface="KoPubWorld돋움체 Bold" panose="00000800000000000000" pitchFamily="2" charset="-127"/>
              <a:cs typeface="KoPubWorld돋움체 Bold" panose="00000800000000000000" pitchFamily="2" charset="-127"/>
            </a:endParaRPr>
          </a:p>
        </p:txBody>
      </p:sp>
      <p:sp>
        <p:nvSpPr>
          <p:cNvPr id="7" name="화살표: 오른쪽 6">
            <a:extLst>
              <a:ext uri="{FF2B5EF4-FFF2-40B4-BE49-F238E27FC236}">
                <a16:creationId xmlns:a16="http://schemas.microsoft.com/office/drawing/2014/main" id="{FF62F5CA-700E-E53A-3211-7CA7ECE4C037}"/>
              </a:ext>
            </a:extLst>
          </p:cNvPr>
          <p:cNvSpPr/>
          <p:nvPr/>
        </p:nvSpPr>
        <p:spPr>
          <a:xfrm>
            <a:off x="1592660" y="4684774"/>
            <a:ext cx="1091381" cy="93365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5AA48CB-717C-C39D-A338-DDC1FE876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32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89678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EEB7191-0194-6DE6-AEE2-351C07B068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altLang="ko-KR" sz="1800" dirty="0"/>
          </a:p>
          <a:p>
            <a:r>
              <a:rPr lang="ko-KR" altLang="en-US" sz="1800" dirty="0" err="1"/>
              <a:t>초〮중등에서</a:t>
            </a:r>
            <a:r>
              <a:rPr lang="ko-KR" altLang="en-US" sz="1800" dirty="0"/>
              <a:t> 학령인구 감소는 왜 심각한 위기로 이어지지 않았나</a:t>
            </a:r>
            <a:r>
              <a:rPr lang="en-US" altLang="ko-KR" sz="1800" dirty="0"/>
              <a:t>?</a:t>
            </a:r>
          </a:p>
          <a:p>
            <a:pPr lvl="1"/>
            <a:r>
              <a:rPr lang="ko-KR" altLang="en-US" sz="1800" dirty="0"/>
              <a:t>학생 숫자는 줄이더라도 지역에 최대한 학교를 남기려는 정책</a:t>
            </a:r>
            <a:endParaRPr lang="en-US" altLang="ko-KR" sz="1800" dirty="0"/>
          </a:p>
          <a:p>
            <a:pPr lvl="1"/>
            <a:r>
              <a:rPr lang="ko-KR" altLang="en-US" sz="1800" dirty="0"/>
              <a:t>무상교육 강화</a:t>
            </a:r>
            <a:r>
              <a:rPr lang="en-US" altLang="ko-KR" sz="1800" dirty="0"/>
              <a:t>, </a:t>
            </a:r>
            <a:r>
              <a:rPr lang="ko-KR" altLang="en-US" sz="1800" dirty="0"/>
              <a:t>교육의 질 향상의 기회</a:t>
            </a:r>
            <a:endParaRPr lang="en-US" altLang="ko-KR" sz="1800" dirty="0"/>
          </a:p>
          <a:p>
            <a:pPr>
              <a:lnSpc>
                <a:spcPct val="100000"/>
              </a:lnSpc>
            </a:pPr>
            <a:endParaRPr lang="en-US" altLang="ko-KR" sz="1800" b="1" dirty="0">
              <a:solidFill>
                <a:schemeClr val="accent4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1800" b="1" dirty="0">
                <a:solidFill>
                  <a:schemeClr val="accent4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균형발전 차원에서</a:t>
            </a:r>
            <a:r>
              <a:rPr lang="en-US" altLang="ko-KR" sz="1800" b="1" dirty="0">
                <a:solidFill>
                  <a:schemeClr val="accent4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, </a:t>
            </a:r>
            <a:r>
              <a:rPr lang="ko-KR" altLang="en-US" sz="1800" b="1" dirty="0">
                <a:solidFill>
                  <a:schemeClr val="accent4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학령인구 감소 대응이 일방적인 지역대학 숫자 감소로 귀결되어서는 안됨</a:t>
            </a:r>
            <a:r>
              <a:rPr lang="en-US" altLang="ko-KR" sz="1800" b="1" dirty="0">
                <a:solidFill>
                  <a:schemeClr val="accent4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 </a:t>
            </a:r>
          </a:p>
          <a:p>
            <a:pPr>
              <a:lnSpc>
                <a:spcPct val="100000"/>
              </a:lnSpc>
            </a:pPr>
            <a:r>
              <a:rPr lang="ko-KR" altLang="en-US" sz="1800" b="1" dirty="0">
                <a:solidFill>
                  <a:schemeClr val="accent4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지역</a:t>
            </a:r>
            <a:r>
              <a:rPr lang="en-US" altLang="ko-KR" sz="1800" b="1" dirty="0">
                <a:solidFill>
                  <a:schemeClr val="accent4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</a:t>
            </a:r>
            <a:r>
              <a:rPr lang="ko-KR" altLang="en-US" sz="1800" b="1" dirty="0">
                <a:solidFill>
                  <a:schemeClr val="accent4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대학</a:t>
            </a:r>
            <a:r>
              <a:rPr lang="en-US" altLang="ko-KR" sz="1800" b="1" dirty="0">
                <a:solidFill>
                  <a:schemeClr val="accent4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(</a:t>
            </a:r>
            <a:r>
              <a:rPr lang="ko-KR" altLang="en-US" sz="1800" b="1" dirty="0">
                <a:solidFill>
                  <a:schemeClr val="accent4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혹은 대학 캠퍼스</a:t>
            </a:r>
            <a:r>
              <a:rPr lang="en-US" altLang="ko-KR" sz="1800" b="1" dirty="0">
                <a:solidFill>
                  <a:schemeClr val="accent4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)</a:t>
            </a:r>
            <a:r>
              <a:rPr lang="ko-KR" altLang="en-US" sz="1800" b="1" dirty="0">
                <a:solidFill>
                  <a:schemeClr val="accent4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은 가능하면 유지</a:t>
            </a:r>
            <a:r>
              <a:rPr lang="en-US" altLang="ko-KR" sz="1800" b="1" dirty="0">
                <a:solidFill>
                  <a:schemeClr val="accent4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 </a:t>
            </a:r>
            <a:r>
              <a:rPr lang="ko-KR" altLang="en-US" sz="1800" b="1" dirty="0">
                <a:solidFill>
                  <a:schemeClr val="accent4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개별 대학의 정원 규모를 줄여야 함</a:t>
            </a:r>
            <a:r>
              <a:rPr lang="en-US" altLang="ko-KR" sz="1800" b="1" dirty="0">
                <a:solidFill>
                  <a:schemeClr val="accent4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US" altLang="ko-KR" sz="1800" b="1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</a:t>
            </a:r>
            <a:endParaRPr lang="en-US" altLang="ko-KR" sz="1800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1800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서울이든 지방이든 입학정원 </a:t>
            </a:r>
            <a:r>
              <a:rPr lang="en-US" altLang="ko-KR" sz="1800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2,3</a:t>
            </a:r>
            <a:r>
              <a:rPr lang="ko-KR" altLang="en-US" sz="1800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천명이 넘는 대규모 대학들의 입학정원을 줄여야 함</a:t>
            </a:r>
            <a:r>
              <a:rPr lang="en-US" altLang="ko-KR" sz="1800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ko-KR" altLang="en-US" sz="1800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지역대학 중 폐교해야 할 경우도 인접 대학에 통합하여 캠퍼스를 당분간 유지하면서 해당 캠퍼스를 살리거나 용도 변경할 방안을 모색하거나 시간을 두고 제 가격으로 매각하는 것이 올바른 길</a:t>
            </a:r>
            <a:r>
              <a:rPr lang="en-US" altLang="ko-KR" sz="1800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 </a:t>
            </a:r>
          </a:p>
          <a:p>
            <a:pPr>
              <a:lnSpc>
                <a:spcPct val="100000"/>
              </a:lnSpc>
            </a:pPr>
            <a:r>
              <a:rPr lang="en-US" altLang="ko-KR" sz="1800" b="1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(</a:t>
            </a:r>
            <a:r>
              <a:rPr lang="ko-KR" altLang="en-US" sz="1800" b="1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현재의 국립대 통합 추진이 작은 캠퍼스 소멸로 이어질 가능성 우려</a:t>
            </a:r>
            <a:r>
              <a:rPr lang="en-US" altLang="ko-KR" sz="1800" b="1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)</a:t>
            </a:r>
            <a:endParaRPr lang="en-US" altLang="ko-KR" sz="1800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1800" b="1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입학정원이 </a:t>
            </a:r>
            <a:r>
              <a:rPr lang="en-US" altLang="ko-KR" sz="1800" b="1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1</a:t>
            </a:r>
            <a:r>
              <a:rPr lang="ko-KR" altLang="en-US" sz="1800" b="1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천명 안팎으로 줄어든 대학을 </a:t>
            </a:r>
            <a:r>
              <a:rPr lang="en-US" altLang="ko-KR" sz="1800" b="1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‘</a:t>
            </a:r>
            <a:r>
              <a:rPr lang="ko-KR" altLang="en-US" sz="1800" b="1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강소대학</a:t>
            </a:r>
            <a:r>
              <a:rPr lang="en-US" altLang="ko-KR" sz="1800" b="1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’</a:t>
            </a:r>
            <a:r>
              <a:rPr lang="ko-KR" altLang="en-US" sz="1800" b="1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으로 만드는 과제</a:t>
            </a:r>
            <a:r>
              <a:rPr lang="en-US" altLang="ko-KR" sz="1800" b="1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 </a:t>
            </a:r>
          </a:p>
          <a:p>
            <a:endParaRPr lang="ko-KR" altLang="en-US" sz="1800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30384F5C-3A9E-465B-BF30-A73F7CB6C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5952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ko-KR" sz="2400" b="1" dirty="0"/>
              <a:t>5. </a:t>
            </a:r>
            <a:r>
              <a:rPr lang="ko-KR" altLang="en-US" sz="2400" b="1" dirty="0"/>
              <a:t>학령인구의 감소는 지역대학 축소로 해결할 수밖에 없는가</a:t>
            </a:r>
            <a:r>
              <a:rPr lang="en-US" altLang="ko-KR" sz="2400" b="1" dirty="0"/>
              <a:t>?</a:t>
            </a:r>
            <a:endParaRPr lang="ko-KR" altLang="en-US" sz="2400" b="1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21F8873-0D3B-727C-F133-06BE4B622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33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99461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B85AB5-21CF-FD59-9DCE-83B2043A36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556" y="1308186"/>
            <a:ext cx="10515600" cy="4650756"/>
          </a:xfrm>
        </p:spPr>
        <p:txBody>
          <a:bodyPr>
            <a:noAutofit/>
          </a:bodyPr>
          <a:lstStyle/>
          <a:p>
            <a:pPr marL="0" indent="0" algn="just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2000" b="1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과도한 지역대학 구조조정은 미래 경쟁력 훼손 우려</a:t>
            </a:r>
            <a:endParaRPr lang="en-US" altLang="ko-KR" sz="2000" b="1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 marL="0" indent="0" algn="just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ko-KR" sz="2000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 marL="0" indent="0" algn="just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b="1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첫째</a:t>
            </a:r>
            <a:r>
              <a:rPr lang="en-US" altLang="ko-KR" sz="1800" b="1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, </a:t>
            </a:r>
            <a:r>
              <a:rPr lang="ko-KR" altLang="en-US" sz="1800" b="1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대한민국은 </a:t>
            </a:r>
            <a:r>
              <a:rPr lang="en-US" altLang="ko-KR" sz="1800" b="1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(</a:t>
            </a:r>
            <a:r>
              <a:rPr lang="ko-KR" altLang="en-US" sz="1800" b="1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부실한</a:t>
            </a:r>
            <a:r>
              <a:rPr lang="en-US" altLang="ko-KR" sz="1800" b="1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)</a:t>
            </a:r>
            <a:r>
              <a:rPr lang="ko-KR" altLang="en-US" sz="1800" b="1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석사</a:t>
            </a:r>
            <a:r>
              <a:rPr lang="en-US" altLang="ko-KR" sz="1800" b="1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/</a:t>
            </a:r>
            <a:r>
              <a:rPr lang="ko-KR" altLang="en-US" sz="1800" b="1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박사를 과다 생산하고 있지 않은가</a:t>
            </a:r>
            <a:r>
              <a:rPr lang="en-US" altLang="ko-KR" sz="1800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? </a:t>
            </a:r>
          </a:p>
          <a:p>
            <a:pPr marL="0" indent="0" algn="just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ko-KR" sz="1800" kern="0" spc="0" dirty="0">
              <a:solidFill>
                <a:srgbClr val="000000"/>
              </a:solidFill>
              <a:effectLst/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 marL="0" indent="0" algn="just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그렇지 않음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일부 부실한 대학원 운영 </a:t>
            </a:r>
            <a:r>
              <a:rPr lang="ko-KR" altLang="en-US" sz="1800" kern="0" dirty="0">
                <a:solidFill>
                  <a:srgbClr val="000000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문제가 심각하지만</a:t>
            </a:r>
            <a:r>
              <a:rPr lang="en-US" altLang="ko-KR" sz="1800" kern="0" dirty="0">
                <a:solidFill>
                  <a:srgbClr val="000000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석사 박사가 부족함</a:t>
            </a:r>
            <a:r>
              <a:rPr lang="en-US" altLang="ko-KR" sz="1800" kern="0" dirty="0">
                <a:solidFill>
                  <a:srgbClr val="000000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 </a:t>
            </a:r>
          </a:p>
          <a:p>
            <a:pPr marL="0" indent="0" algn="just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ko-KR" sz="1800" kern="0" spc="0" dirty="0">
              <a:solidFill>
                <a:srgbClr val="000000"/>
              </a:solidFill>
              <a:effectLst/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 marL="0" indent="0" algn="just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한국</a:t>
            </a:r>
            <a:r>
              <a:rPr lang="ko-KR" altLang="en-US" sz="1800" kern="0" dirty="0">
                <a:solidFill>
                  <a:srgbClr val="000000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25-34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세 청년층 고등교육 </a:t>
            </a:r>
            <a:r>
              <a:rPr lang="ko-KR" altLang="en-US" sz="1800" kern="0" spc="0" dirty="0" err="1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이수율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: 2019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년 기준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69.8%. OECD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국가 중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2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위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 OECD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평균은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45.0%.</a:t>
            </a:r>
          </a:p>
          <a:p>
            <a:pPr marL="0" marR="0" indent="0" algn="just" fontAlgn="base" latinLnBrk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0" dirty="0">
                <a:solidFill>
                  <a:schemeClr val="tx1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그러나</a:t>
            </a:r>
            <a:r>
              <a:rPr lang="ko-KR" altLang="en-US" sz="1800" kern="0" spc="0" dirty="0">
                <a:solidFill>
                  <a:srgbClr val="FF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핵심 연구인력인 석</a:t>
            </a:r>
            <a:r>
              <a:rPr lang="en-US" altLang="ko-KR" sz="1800" kern="0" spc="0" dirty="0">
                <a:solidFill>
                  <a:srgbClr val="FF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‧</a:t>
            </a:r>
            <a:r>
              <a:rPr lang="ko-KR" altLang="en-US" sz="1800" kern="0" spc="0" dirty="0" err="1">
                <a:solidFill>
                  <a:srgbClr val="FF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박사급</a:t>
            </a:r>
            <a:r>
              <a:rPr lang="ko-KR" altLang="en-US" sz="1800" kern="0" spc="0" dirty="0">
                <a:solidFill>
                  <a:srgbClr val="FF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이수율은 </a:t>
            </a:r>
            <a:r>
              <a:rPr lang="en-US" altLang="ko-KR" sz="1800" kern="0" spc="0" dirty="0">
                <a:solidFill>
                  <a:srgbClr val="FF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3%</a:t>
            </a:r>
            <a:r>
              <a:rPr lang="ko-KR" altLang="en-US" sz="1800" kern="0" spc="0" dirty="0">
                <a:solidFill>
                  <a:srgbClr val="FF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에 불과하여 조사대상 </a:t>
            </a:r>
            <a:r>
              <a:rPr lang="en-US" altLang="ko-KR" sz="1800" kern="0" spc="0" dirty="0">
                <a:solidFill>
                  <a:srgbClr val="FF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44</a:t>
            </a:r>
            <a:r>
              <a:rPr lang="ko-KR" altLang="en-US" sz="1800" kern="0" spc="0" dirty="0">
                <a:solidFill>
                  <a:srgbClr val="FF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개국 중 </a:t>
            </a:r>
            <a:r>
              <a:rPr lang="en-US" altLang="ko-KR" sz="1800" kern="0" spc="0" dirty="0">
                <a:solidFill>
                  <a:srgbClr val="FF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33</a:t>
            </a:r>
            <a:r>
              <a:rPr lang="ko-KR" altLang="en-US" sz="1800" kern="0" spc="0" dirty="0">
                <a:solidFill>
                  <a:srgbClr val="FF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위</a:t>
            </a:r>
            <a:r>
              <a:rPr lang="en-US" altLang="ko-KR" sz="1800" kern="0" spc="0" dirty="0">
                <a:solidFill>
                  <a:srgbClr val="FF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 </a:t>
            </a:r>
          </a:p>
          <a:p>
            <a:pPr marL="0" marR="0" indent="0" algn="just" fontAlgn="base" latinLnBrk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(OECD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평균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15%.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스페인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17%,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이탈리아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16%,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독일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15%,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영국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15%,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미국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12%,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호주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10%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등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.) </a:t>
            </a:r>
          </a:p>
          <a:p>
            <a:pPr marL="0" marR="0" indent="0" algn="just" fontAlgn="base" latinLnBrk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ko-KR" sz="1800" kern="0" spc="0" dirty="0">
              <a:solidFill>
                <a:srgbClr val="000000"/>
              </a:solidFill>
              <a:effectLst/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 marL="0" marR="0" indent="0" algn="just" fontAlgn="base" latinLnBrk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석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‧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박사 고급인력의 양성이 원활하지 않아 장기적으로 국가 경쟁력에 큰 장애 발생이 예상됨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 </a:t>
            </a:r>
          </a:p>
          <a:p>
            <a:pPr marL="0" marR="0" indent="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실제로 이미 많은 대학의 실험실이 대학원생을 구하지 못하는 현실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 </a:t>
            </a:r>
          </a:p>
          <a:p>
            <a:pPr marL="0" marR="0" indent="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b="1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문제는 박사를 한 이후 취직할 대학과 연구소가 부족하다는 것임</a:t>
            </a: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 </a:t>
            </a:r>
            <a:r>
              <a:rPr lang="ko-KR" altLang="en-US" sz="1800" b="1" kern="0" dirty="0">
                <a:solidFill>
                  <a:srgbClr val="000000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교수 충원 확대 필요</a:t>
            </a:r>
            <a:r>
              <a:rPr lang="en-US" altLang="ko-KR" sz="1800" b="1" kern="0" dirty="0">
                <a:solidFill>
                  <a:srgbClr val="000000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</a:t>
            </a:r>
            <a:endParaRPr lang="en-US" altLang="ko-KR" sz="1800" b="1" kern="0" spc="0" dirty="0">
              <a:solidFill>
                <a:srgbClr val="000000"/>
              </a:solidFill>
              <a:effectLst/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 marL="0" marR="0" indent="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ko-KR" sz="1800" kern="0" spc="0" dirty="0">
              <a:solidFill>
                <a:srgbClr val="000000"/>
              </a:solidFill>
              <a:effectLst/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 marL="0" marR="0" indent="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6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국회 입법조사처</a:t>
            </a:r>
            <a:r>
              <a:rPr lang="en-US" altLang="ko-KR" sz="16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, ｢</a:t>
            </a:r>
            <a:r>
              <a:rPr lang="ko-KR" altLang="en-US" sz="16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청년층의 교육 이수 현황과 시사점</a:t>
            </a:r>
            <a:r>
              <a:rPr lang="en-US" altLang="ko-KR" sz="16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｣, NARS </a:t>
            </a:r>
            <a:r>
              <a:rPr lang="ko-KR" altLang="en-US" sz="16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지표로 보는 이슈</a:t>
            </a:r>
            <a:r>
              <a:rPr lang="en-US" altLang="ko-KR" sz="16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, </a:t>
            </a:r>
            <a:r>
              <a:rPr lang="ko-KR" altLang="en-US" sz="16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제</a:t>
            </a:r>
            <a:r>
              <a:rPr lang="en-US" altLang="ko-KR" sz="16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163</a:t>
            </a:r>
            <a:r>
              <a:rPr lang="ko-KR" altLang="en-US" sz="16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호</a:t>
            </a:r>
            <a:r>
              <a:rPr lang="en-US" altLang="ko-KR" sz="16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, 2020.12.21. (OECD</a:t>
            </a:r>
            <a:r>
              <a:rPr lang="ko-KR" altLang="en-US" sz="16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의 </a:t>
            </a:r>
            <a:r>
              <a:rPr lang="en-US" altLang="ko-KR" sz="1600" i="1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Education at a Glance 2020 </a:t>
            </a:r>
            <a:r>
              <a:rPr lang="ko-KR" altLang="en-US" sz="16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에 </a:t>
            </a:r>
            <a:r>
              <a:rPr lang="ko-KR" altLang="en-US" sz="1600" kern="0" dirty="0">
                <a:solidFill>
                  <a:srgbClr val="000000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근거한 </a:t>
            </a:r>
            <a:r>
              <a:rPr lang="ko-KR" altLang="en-US" sz="16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통계 조사 결과</a:t>
            </a:r>
            <a:r>
              <a:rPr lang="en-US" altLang="ko-KR" sz="16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) </a:t>
            </a:r>
          </a:p>
          <a:p>
            <a:pPr marL="0" marR="0" indent="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ko-KR" altLang="en-US" sz="2000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5362A5-FA5F-044B-5F2D-71DD7CF4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34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29463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A655616-E808-392E-5DF1-4A66E8411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9514"/>
            <a:ext cx="10515600" cy="1325563"/>
          </a:xfrm>
        </p:spPr>
        <p:txBody>
          <a:bodyPr>
            <a:noAutofit/>
          </a:bodyPr>
          <a:lstStyle/>
          <a:p>
            <a:br>
              <a:rPr lang="en-US" altLang="ko-KR" sz="3600" dirty="0"/>
            </a:br>
            <a:br>
              <a:rPr lang="en-US" altLang="ko-KR" sz="3600" dirty="0"/>
            </a:br>
            <a:br>
              <a:rPr lang="en-US" altLang="ko-KR" sz="3600" dirty="0"/>
            </a:br>
            <a:br>
              <a:rPr lang="en-US" altLang="ko-KR" sz="3600" dirty="0">
                <a:solidFill>
                  <a:schemeClr val="accent1"/>
                </a:solidFill>
              </a:rPr>
            </a:br>
            <a:r>
              <a:rPr lang="ko-KR" altLang="en-US" sz="2000" b="1" dirty="0"/>
              <a:t>둘</a:t>
            </a:r>
            <a:r>
              <a:rPr lang="ko-KR" altLang="en-US" sz="2000" b="1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째</a:t>
            </a:r>
            <a:r>
              <a:rPr lang="en-US" altLang="ko-KR" sz="2000" b="1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. </a:t>
            </a:r>
            <a:r>
              <a:rPr lang="ko-KR" altLang="en-US" sz="2000" b="1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평생교육연구 </a:t>
            </a:r>
            <a:r>
              <a:rPr lang="ko-KR" altLang="en-US" sz="2000" b="1" dirty="0" err="1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기관으로서의</a:t>
            </a:r>
            <a:r>
              <a:rPr lang="ko-KR" altLang="en-US" sz="2000" b="1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역할 강화되어야 함</a:t>
            </a:r>
            <a:r>
              <a:rPr lang="en-US" altLang="ko-KR" sz="2000" b="1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endParaRPr lang="ko-KR" altLang="en-US" sz="1800" b="1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B85AB5-21CF-FD59-9DCE-83B2043A36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2315" y="2377148"/>
            <a:ext cx="10515600" cy="4351338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ko-KR" altLang="en-US" sz="1800" kern="0" dirty="0">
                <a:solidFill>
                  <a:srgbClr val="000000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고령화와 </a:t>
            </a:r>
            <a:r>
              <a:rPr lang="en-US" altLang="ko-KR" sz="1800" kern="0" dirty="0">
                <a:solidFill>
                  <a:srgbClr val="000000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4</a:t>
            </a:r>
            <a:r>
              <a:rPr lang="ko-KR" altLang="en-US" sz="1800" kern="0" dirty="0">
                <a:solidFill>
                  <a:srgbClr val="000000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차 산업혁명으로 인해 과거보다 오래 일하고 계속해서 공부해야 하는 시대</a:t>
            </a:r>
            <a:r>
              <a:rPr lang="en-US" altLang="ko-KR" sz="1800" kern="0" dirty="0">
                <a:solidFill>
                  <a:srgbClr val="000000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</a:t>
            </a:r>
            <a:endParaRPr lang="en-US" altLang="ko-KR" sz="1800" kern="0" spc="0" dirty="0">
              <a:solidFill>
                <a:srgbClr val="000000"/>
              </a:solidFill>
              <a:effectLst/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 algn="just">
              <a:lnSpc>
                <a:spcPct val="100000"/>
              </a:lnSpc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그런데 우리나라는 대학진학률 즉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,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고등학교를 졸업한 후에 곧장 대학에 진학하는 비율이 다른 국가들보다 매우 높음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따라서 대학 신입생의 거의 전부가 그해의 고등학교 졸업생으로 이루어짐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 </a:t>
            </a:r>
            <a:r>
              <a:rPr lang="ko-KR" altLang="en-US" sz="1800" kern="0" dirty="0">
                <a:solidFill>
                  <a:srgbClr val="000000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문제는 직업 전환이나 숙련 향상을 위해 나중에 대학에 들어가는 사람은 희소함</a:t>
            </a:r>
            <a:r>
              <a:rPr lang="en-US" altLang="ko-KR" sz="1800" kern="0" dirty="0">
                <a:solidFill>
                  <a:srgbClr val="000000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</a:t>
            </a:r>
            <a:endParaRPr lang="en-US" altLang="ko-KR" sz="1800" kern="0" spc="0" dirty="0">
              <a:solidFill>
                <a:srgbClr val="000000"/>
              </a:solidFill>
              <a:effectLst/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 algn="just">
              <a:lnSpc>
                <a:spcPct val="100000"/>
              </a:lnSpc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우리와 달리 유럽에서는 사회생활을 하다가 뒤늦게 대학에 가는 사람들이 많음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 </a:t>
            </a:r>
            <a:r>
              <a:rPr lang="ko-KR" altLang="en-US" sz="1800" kern="0" dirty="0">
                <a:solidFill>
                  <a:srgbClr val="000000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가령 </a:t>
            </a:r>
            <a:r>
              <a:rPr lang="en-US" altLang="ko-KR" sz="1800" kern="0" spc="0" dirty="0">
                <a:solidFill>
                  <a:srgbClr val="FF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2015</a:t>
            </a:r>
            <a:r>
              <a:rPr lang="ko-KR" altLang="en-US" sz="1800" kern="0" spc="0" dirty="0">
                <a:solidFill>
                  <a:srgbClr val="FF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년 기준 스위스 청소년이 </a:t>
            </a:r>
            <a:r>
              <a:rPr lang="en-US" altLang="ko-KR" sz="1800" kern="0" spc="0" dirty="0">
                <a:solidFill>
                  <a:srgbClr val="FF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25</a:t>
            </a:r>
            <a:r>
              <a:rPr lang="ko-KR" altLang="en-US" sz="1800" kern="0" spc="0" dirty="0">
                <a:solidFill>
                  <a:srgbClr val="FF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살 이전에 대학에 들어갈 가능성은 </a:t>
            </a:r>
            <a:r>
              <a:rPr lang="en-US" altLang="ko-KR" sz="1800" kern="0" spc="0" dirty="0">
                <a:solidFill>
                  <a:srgbClr val="FF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47%</a:t>
            </a:r>
            <a:r>
              <a:rPr lang="ko-KR" altLang="en-US" sz="1800" kern="0" spc="0" dirty="0">
                <a:solidFill>
                  <a:srgbClr val="FF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이지만</a:t>
            </a:r>
            <a:r>
              <a:rPr lang="en-US" altLang="ko-KR" sz="1800" kern="0" spc="0" dirty="0">
                <a:solidFill>
                  <a:srgbClr val="FF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, </a:t>
            </a:r>
            <a:r>
              <a:rPr lang="ko-KR" altLang="en-US" sz="1800" kern="0" spc="0" dirty="0">
                <a:solidFill>
                  <a:srgbClr val="FF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인생의 어느 시점에서 대학교육을 받을 가능성은 </a:t>
            </a:r>
            <a:r>
              <a:rPr lang="en-US" altLang="ko-KR" sz="1800" kern="0" spc="0" dirty="0">
                <a:solidFill>
                  <a:srgbClr val="FF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71%</a:t>
            </a:r>
            <a:r>
              <a:rPr lang="ko-KR" altLang="en-US" sz="1800" kern="0" spc="0" dirty="0">
                <a:solidFill>
                  <a:srgbClr val="FF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임</a:t>
            </a:r>
            <a:r>
              <a:rPr lang="en-US" altLang="ko-KR" sz="1800" kern="0" spc="0" dirty="0">
                <a:solidFill>
                  <a:srgbClr val="FF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</a:t>
            </a:r>
            <a:r>
              <a:rPr lang="en-US" altLang="ko-KR" sz="1800" kern="0" dirty="0">
                <a:solidFill>
                  <a:srgbClr val="000000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(</a:t>
            </a:r>
            <a:r>
              <a:rPr lang="ko-KR" altLang="en-US" sz="1800" kern="0" dirty="0">
                <a:solidFill>
                  <a:srgbClr val="000000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김현경</a:t>
            </a:r>
            <a:r>
              <a:rPr lang="en-US" altLang="ko-KR" sz="1800" kern="0" dirty="0">
                <a:solidFill>
                  <a:srgbClr val="000000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,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｢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대학 진학률과 ‘스위스 패러독스’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｣, &lt;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한겨레신문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&gt;, 2018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년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10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월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31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일자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.)</a:t>
            </a:r>
            <a:endParaRPr lang="ko-KR" altLang="en-US" sz="1800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4" name="화살표: 오른쪽 3">
            <a:extLst>
              <a:ext uri="{FF2B5EF4-FFF2-40B4-BE49-F238E27FC236}">
                <a16:creationId xmlns:a16="http://schemas.microsoft.com/office/drawing/2014/main" id="{F4D6971F-12D3-2C2F-5DFE-A7E616C721A3}"/>
              </a:ext>
            </a:extLst>
          </p:cNvPr>
          <p:cNvSpPr/>
          <p:nvPr/>
        </p:nvSpPr>
        <p:spPr>
          <a:xfrm>
            <a:off x="1612242" y="5479433"/>
            <a:ext cx="1385740" cy="80127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1A2C91-A703-44AD-DD2A-F57B0622C6C0}"/>
              </a:ext>
            </a:extLst>
          </p:cNvPr>
          <p:cNvSpPr txBox="1"/>
          <p:nvPr/>
        </p:nvSpPr>
        <p:spPr>
          <a:xfrm>
            <a:off x="3379509" y="5444186"/>
            <a:ext cx="75068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대학이 새로운 사회가 필요로 하는 교육을 제공하고자 한다면 대학이 할 일이 </a:t>
            </a:r>
            <a:r>
              <a:rPr lang="ko-KR" altLang="en-US" sz="2000" dirty="0" err="1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많아짐</a:t>
            </a:r>
            <a:r>
              <a:rPr lang="en-US" altLang="ko-KR" sz="2000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 </a:t>
            </a:r>
            <a:r>
              <a:rPr lang="ko-KR" altLang="en-US" sz="2000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문을 닫지 말고 변화할 필요가 있음</a:t>
            </a:r>
            <a:r>
              <a:rPr lang="en-US" altLang="ko-KR" sz="2000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</a:t>
            </a:r>
            <a:endParaRPr lang="ko-KR" altLang="en-US" sz="2000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8" name="슬라이드 번호 개체 틀 7">
            <a:extLst>
              <a:ext uri="{FF2B5EF4-FFF2-40B4-BE49-F238E27FC236}">
                <a16:creationId xmlns:a16="http://schemas.microsoft.com/office/drawing/2014/main" id="{C04249E6-DE8C-5490-AF43-F4D73D3F5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35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19143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A5958F-6678-B6D6-3D01-E4E546F258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4862"/>
            <a:ext cx="10515600" cy="522410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ko-KR" altLang="en-US" sz="1800" b="1" dirty="0">
                <a:ea typeface="맑은 고딕"/>
              </a:rPr>
              <a:t>대학정책의 기조 전환 필요 </a:t>
            </a:r>
            <a:endParaRPr lang="en-US" altLang="ko-KR" sz="1800" b="1" dirty="0">
              <a:ea typeface="맑은 고딕"/>
            </a:endParaRPr>
          </a:p>
          <a:p>
            <a:pPr>
              <a:lnSpc>
                <a:spcPct val="120000"/>
              </a:lnSpc>
            </a:pPr>
            <a:r>
              <a:rPr lang="en-US" altLang="ko-KR" sz="1800" b="1" dirty="0">
                <a:ea typeface="맑은 고딕"/>
              </a:rPr>
              <a:t>(</a:t>
            </a:r>
            <a:r>
              <a:rPr lang="ko-KR" altLang="en-US" sz="1800" b="1" dirty="0">
                <a:ea typeface="맑은 고딕"/>
              </a:rPr>
              <a:t>지원과 규제 강화</a:t>
            </a:r>
            <a:r>
              <a:rPr lang="en-US" altLang="ko-KR" sz="1800" b="1" dirty="0">
                <a:ea typeface="맑은 고딕"/>
              </a:rPr>
              <a:t>, </a:t>
            </a:r>
            <a:r>
              <a:rPr lang="ko-KR" altLang="en-US" sz="1800" b="1" dirty="0">
                <a:ea typeface="맑은 고딕"/>
              </a:rPr>
              <a:t>일정 수준에 이르지 못하는 대학 구조조정</a:t>
            </a:r>
            <a:r>
              <a:rPr lang="en-US" altLang="ko-KR" sz="1800" b="1" dirty="0">
                <a:ea typeface="맑은 고딕"/>
              </a:rPr>
              <a:t>. </a:t>
            </a:r>
            <a:r>
              <a:rPr lang="ko-KR" altLang="en-US" sz="1800" b="1" dirty="0">
                <a:ea typeface="맑은 고딕"/>
              </a:rPr>
              <a:t>공적 개입을 통해 공영화 시도</a:t>
            </a:r>
            <a:r>
              <a:rPr lang="en-US" altLang="ko-KR" sz="1800" b="1" dirty="0">
                <a:ea typeface="맑은 고딕"/>
              </a:rPr>
              <a:t>) </a:t>
            </a:r>
          </a:p>
          <a:p>
            <a:pPr>
              <a:lnSpc>
                <a:spcPct val="120000"/>
              </a:lnSpc>
            </a:pPr>
            <a:r>
              <a:rPr lang="ko-KR" altLang="en-US" sz="1800" dirty="0">
                <a:ea typeface="맑은 고딕"/>
              </a:rPr>
              <a:t>다른 선진국들의 사례를 보면 지역</a:t>
            </a:r>
            <a:r>
              <a:rPr lang="en-US" altLang="ko-KR" sz="1800" dirty="0">
                <a:ea typeface="맑은 고딕"/>
              </a:rPr>
              <a:t>, </a:t>
            </a:r>
            <a:r>
              <a:rPr lang="ko-KR" altLang="en-US" sz="1800" dirty="0">
                <a:ea typeface="맑은 고딕"/>
              </a:rPr>
              <a:t>기업</a:t>
            </a:r>
            <a:r>
              <a:rPr lang="en-US" altLang="ko-KR" sz="1800" dirty="0">
                <a:ea typeface="맑은 고딕"/>
              </a:rPr>
              <a:t>, </a:t>
            </a:r>
            <a:r>
              <a:rPr lang="ko-KR" altLang="en-US" sz="1800" dirty="0">
                <a:ea typeface="맑은 고딕"/>
              </a:rPr>
              <a:t>대학과 개방</a:t>
            </a:r>
            <a:r>
              <a:rPr lang="en-US" altLang="ko-KR" sz="1800" dirty="0">
                <a:ea typeface="맑은 고딕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ko-KR" altLang="en-US" sz="1800" dirty="0">
                <a:ea typeface="맑은 고딕"/>
              </a:rPr>
              <a:t>따라서 </a:t>
            </a:r>
            <a:r>
              <a:rPr lang="ko-KR" altLang="en-US" sz="1800" dirty="0" err="1">
                <a:ea typeface="맑은 고딕"/>
              </a:rPr>
              <a:t>라이즈와</a:t>
            </a:r>
            <a:r>
              <a:rPr lang="ko-KR" altLang="en-US" sz="1800" dirty="0">
                <a:ea typeface="맑은 고딕"/>
              </a:rPr>
              <a:t> </a:t>
            </a:r>
            <a:r>
              <a:rPr lang="ko-KR" altLang="en-US" sz="1800" dirty="0" err="1">
                <a:ea typeface="맑은 고딕"/>
              </a:rPr>
              <a:t>글로컬</a:t>
            </a:r>
            <a:r>
              <a:rPr lang="en-US" altLang="ko-KR" sz="1800" dirty="0">
                <a:ea typeface="맑은 고딕"/>
              </a:rPr>
              <a:t>30</a:t>
            </a:r>
            <a:r>
              <a:rPr lang="ko-KR" altLang="en-US" sz="1800" dirty="0">
                <a:ea typeface="맑은 고딕"/>
              </a:rPr>
              <a:t>사업의 취지와 방향성에 대해서 동의</a:t>
            </a:r>
            <a:endParaRPr lang="en-US" altLang="ko-KR" sz="1800" dirty="0">
              <a:ea typeface="맑은 고딕"/>
            </a:endParaRPr>
          </a:p>
          <a:p>
            <a:pPr>
              <a:lnSpc>
                <a:spcPct val="120000"/>
              </a:lnSpc>
            </a:pPr>
            <a:r>
              <a:rPr lang="ko-KR" altLang="en-US" sz="1800" dirty="0">
                <a:ea typeface="맑은 고딕"/>
              </a:rPr>
              <a:t>문제는 현재 대학정책의 근본적 정책 기조와 제도 등이 문제</a:t>
            </a:r>
            <a:endParaRPr lang="en-US" altLang="ko-KR" sz="1800" dirty="0">
              <a:ea typeface="맑은 고딕"/>
            </a:endParaRPr>
          </a:p>
          <a:p>
            <a:pPr>
              <a:lnSpc>
                <a:spcPct val="120000"/>
              </a:lnSpc>
            </a:pPr>
            <a:r>
              <a:rPr lang="ko-KR" altLang="en-US" sz="1800" dirty="0">
                <a:ea typeface="맑은 고딕"/>
              </a:rPr>
              <a:t>고등교육이라는 외부성이 크고 장기적으로 효과를 발휘하는 공공적 영역에서</a:t>
            </a:r>
            <a:r>
              <a:rPr lang="en-US" altLang="ko-KR" sz="1800" dirty="0">
                <a:ea typeface="맑은 고딕"/>
              </a:rPr>
              <a:t>, </a:t>
            </a:r>
            <a:r>
              <a:rPr lang="ko-KR" altLang="en-US" sz="1800" dirty="0">
                <a:ea typeface="맑은 고딕"/>
              </a:rPr>
              <a:t>규제완화</a:t>
            </a:r>
            <a:r>
              <a:rPr lang="en-US" altLang="ko-KR" sz="1800" dirty="0">
                <a:ea typeface="맑은 고딕"/>
              </a:rPr>
              <a:t>, </a:t>
            </a:r>
            <a:r>
              <a:rPr lang="ko-KR" altLang="en-US" sz="1800" dirty="0">
                <a:ea typeface="맑은 고딕"/>
              </a:rPr>
              <a:t>경쟁강화</a:t>
            </a:r>
            <a:r>
              <a:rPr lang="en-US" altLang="ko-KR" sz="1800" dirty="0">
                <a:ea typeface="맑은 고딕"/>
              </a:rPr>
              <a:t>, </a:t>
            </a:r>
            <a:r>
              <a:rPr lang="ko-KR" altLang="en-US" sz="1800" dirty="0">
                <a:ea typeface="맑은 고딕"/>
              </a:rPr>
              <a:t>각자도생</a:t>
            </a:r>
            <a:r>
              <a:rPr lang="en-US" altLang="ko-KR" sz="1800" dirty="0">
                <a:ea typeface="맑은 고딕"/>
              </a:rPr>
              <a:t>, </a:t>
            </a:r>
            <a:r>
              <a:rPr lang="ko-KR" altLang="en-US" sz="1800" dirty="0">
                <a:ea typeface="맑은 고딕"/>
              </a:rPr>
              <a:t>적자생존이라는 현재의 정책 기조를 바꾸지 않으면 위기 해소는 어렵다</a:t>
            </a:r>
            <a:r>
              <a:rPr lang="en-US" altLang="ko-KR" sz="1800" dirty="0">
                <a:ea typeface="맑은 고딕"/>
              </a:rPr>
              <a:t>. </a:t>
            </a:r>
          </a:p>
          <a:p>
            <a:pPr>
              <a:lnSpc>
                <a:spcPct val="120000"/>
              </a:lnSpc>
            </a:pPr>
            <a:r>
              <a:rPr lang="ko-KR" altLang="en-US" sz="1800" dirty="0">
                <a:ea typeface="맑은 고딕"/>
              </a:rPr>
              <a:t>구조조정이 진행되는 과정이 지역대학의 경쟁력을 살리는 과정이 되려면 국가지원이 강화되어야 함</a:t>
            </a:r>
            <a:r>
              <a:rPr lang="en-US" altLang="ko-KR" sz="1800" dirty="0">
                <a:ea typeface="맑은 고딕"/>
              </a:rPr>
              <a:t>. </a:t>
            </a:r>
            <a:r>
              <a:rPr lang="ko-KR" altLang="en-US" sz="1800" dirty="0">
                <a:ea typeface="맑은 고딕"/>
              </a:rPr>
              <a:t>지역에서 강소대학이 나오기 쉽겠는가</a:t>
            </a:r>
            <a:r>
              <a:rPr lang="en-US" altLang="ko-KR" sz="1800" dirty="0">
                <a:ea typeface="맑은 고딕"/>
              </a:rPr>
              <a:t>? </a:t>
            </a:r>
          </a:p>
          <a:p>
            <a:pPr>
              <a:lnSpc>
                <a:spcPct val="120000"/>
              </a:lnSpc>
            </a:pPr>
            <a:r>
              <a:rPr lang="ko-KR" altLang="en-US" sz="1800" dirty="0">
                <a:ea typeface="맑은 고딕"/>
              </a:rPr>
              <a:t>무조건 지원만 하라는 것은 아님</a:t>
            </a:r>
            <a:r>
              <a:rPr lang="en-US" altLang="ko-KR" sz="1800" dirty="0">
                <a:ea typeface="맑은 고딕"/>
              </a:rPr>
              <a:t>. </a:t>
            </a:r>
            <a:r>
              <a:rPr lang="ko-KR" altLang="en-US" sz="1800" dirty="0">
                <a:ea typeface="맑은 고딕"/>
              </a:rPr>
              <a:t>그러나 지원 없이 쥐어짜는 구조조정은 현 상태를 더욱 악화</a:t>
            </a:r>
            <a:endParaRPr lang="en-US" altLang="ko-KR" sz="1800" dirty="0">
              <a:ea typeface="맑은 고딕"/>
            </a:endParaRPr>
          </a:p>
          <a:p>
            <a:pPr>
              <a:lnSpc>
                <a:spcPct val="120000"/>
              </a:lnSpc>
            </a:pPr>
            <a:endParaRPr lang="ko-KR" altLang="en-US" sz="18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2DF87F9-461B-33A5-534E-76936A1E8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664" y="727203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ko-KR" sz="2400" b="1" dirty="0"/>
              <a:t>5. </a:t>
            </a:r>
            <a:r>
              <a:rPr lang="ko-KR" altLang="en-US" sz="2400" b="1" dirty="0"/>
              <a:t>바람직한 대학정책</a:t>
            </a: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9993B61-B8F6-6A03-D058-94A261970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36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13504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E8027A4-4EB0-2484-D41D-82BDAFC10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736" y="745614"/>
            <a:ext cx="10515600" cy="1325563"/>
          </a:xfrm>
        </p:spPr>
        <p:txBody>
          <a:bodyPr>
            <a:normAutofit/>
          </a:bodyPr>
          <a:lstStyle/>
          <a:p>
            <a:r>
              <a:rPr lang="ko-KR" altLang="en-US" sz="2000" b="1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국가가 우선해야 할 개혁</a:t>
            </a:r>
            <a:r>
              <a:rPr lang="en-US" altLang="ko-KR" sz="2000" b="1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: </a:t>
            </a:r>
            <a:r>
              <a:rPr lang="ko-KR" altLang="en-US" sz="2000" b="1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대학별 역할 분담</a:t>
            </a:r>
            <a:br>
              <a:rPr lang="en-US" altLang="ko-KR" sz="2000" b="1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ko-KR" altLang="en-US" sz="2000" b="1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전문대학</a:t>
            </a:r>
            <a:r>
              <a:rPr lang="en-US" altLang="ko-KR" sz="2000" b="1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 </a:t>
            </a:r>
            <a:r>
              <a:rPr lang="ko-KR" altLang="en-US" sz="2000" b="1" dirty="0" err="1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폴리텍대학</a:t>
            </a:r>
            <a:r>
              <a:rPr lang="en-US" altLang="ko-KR" sz="2000" b="1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 </a:t>
            </a:r>
            <a:r>
              <a:rPr lang="ko-KR" altLang="en-US" sz="2000" b="1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일반대학의 관계 재정립 필요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00CD453-CFB6-A6B7-6B11-355921182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276" y="2506662"/>
            <a:ext cx="10123840" cy="4351338"/>
          </a:xfrm>
        </p:spPr>
        <p:txBody>
          <a:bodyPr>
            <a:normAutofit/>
          </a:bodyPr>
          <a:lstStyle/>
          <a:p>
            <a:pPr marL="0" indent="127000" algn="just" fontAlgn="base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dirty="0">
                <a:solidFill>
                  <a:srgbClr val="000000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일반대학과 전문대학의 구별은 이미 붕괴</a:t>
            </a:r>
            <a:r>
              <a:rPr lang="en-US" altLang="ko-KR" sz="1800" kern="0" dirty="0">
                <a:solidFill>
                  <a:srgbClr val="000000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 </a:t>
            </a:r>
          </a:p>
          <a:p>
            <a:pPr marL="0" indent="127000" algn="just" fontAlgn="base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일반대와 전문대를 위계질서로 바라보는 틀을 타파하면서 지방의 일반대학과 전문대학이 상생할 방안을 찾아야 함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경쟁력을 상실한 지역의 일반대들이 과감하게 ‘</a:t>
            </a:r>
            <a:r>
              <a:rPr lang="ko-KR" altLang="en-US" sz="1800" kern="0" spc="0" dirty="0" err="1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고등직업교육’의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틀 아래에서 자체혁신 도모가 유력한 방안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  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 marL="0" marR="0" indent="127000" algn="just" fontAlgn="base" latinLnBrk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이 과정에서 ‘</a:t>
            </a:r>
            <a:r>
              <a:rPr lang="ko-KR" altLang="en-US" sz="1800" kern="0" spc="0" dirty="0" err="1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고등직업교육’의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개념과 위상을 재정립하고 관련 법률을 정비하는 동시에 산업정책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,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인력수급정책 등의 관점에서 특정 전공의 교육과정이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2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년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/3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년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/4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년 중 어디에 해당하는지를 정확히 평가하여 지역의 전문대학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/</a:t>
            </a:r>
            <a:r>
              <a:rPr lang="ko-KR" altLang="en-US" sz="1800" kern="0" spc="0" dirty="0" err="1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폴리텍대가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수행할 고등직업교육을 현실에 맞게 재편할 필요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 </a:t>
            </a:r>
          </a:p>
          <a:p>
            <a:pPr marL="0" marR="0" indent="127000" algn="just" fontAlgn="base" latinLnBrk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특히 고등직업교육기관의 특성상 재교육기관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·</a:t>
            </a:r>
            <a:r>
              <a:rPr lang="ko-KR" altLang="en-US" sz="1800" kern="0" spc="0" dirty="0" err="1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평생교육기관으로서의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역할도 강화해야 함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고용노동부 산하의 </a:t>
            </a:r>
            <a:r>
              <a:rPr lang="ko-KR" altLang="en-US" sz="1800" kern="0" spc="0" dirty="0" err="1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한국폴리텍대학까지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포괄하는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‘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고등직업교육</a:t>
            </a:r>
            <a:r>
              <a:rPr lang="en-US" altLang="ko-KR" sz="1800" kern="0" dirty="0">
                <a:solidFill>
                  <a:srgbClr val="000000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’</a:t>
            </a:r>
            <a:r>
              <a:rPr lang="ko-KR" altLang="en-US" sz="1800" kern="0" dirty="0">
                <a:solidFill>
                  <a:srgbClr val="000000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의 비전을 제시할 필요가 절실</a:t>
            </a:r>
            <a:r>
              <a:rPr lang="en-US" altLang="ko-KR" sz="1800" kern="0" dirty="0">
                <a:solidFill>
                  <a:srgbClr val="000000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 </a:t>
            </a:r>
            <a:endParaRPr lang="ko-KR" altLang="en-US" sz="1800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27CC39C-E71C-055D-944F-CD28D6CFA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37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56636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6B21B69-D2A8-8DF6-CAC8-59B9908F69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238" y="926270"/>
            <a:ext cx="10724535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ko-KR" altLang="en-US" sz="2000" b="1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대학 역할 분담이라는 틀 안에서</a:t>
            </a:r>
            <a:r>
              <a:rPr lang="en-US" altLang="ko-KR" sz="2000" b="1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, </a:t>
            </a:r>
            <a:r>
              <a:rPr lang="ko-KR" altLang="en-US" sz="2000" b="1" dirty="0" err="1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라이즈</a:t>
            </a:r>
            <a:r>
              <a:rPr lang="ko-KR" altLang="en-US" sz="2000" b="1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 사업 재설계 필요</a:t>
            </a:r>
            <a:endParaRPr lang="en-US" altLang="ko-KR" sz="2000" b="1" dirty="0">
              <a:latin typeface="KoPubWorld돋움체 Bold" panose="00000800000000000000" pitchFamily="2" charset="-127"/>
              <a:ea typeface="KoPubWorld돋움체 Bold" panose="00000800000000000000" pitchFamily="2" charset="-127"/>
              <a:cs typeface="KoPubWorld돋움체 Bold" panose="00000800000000000000" pitchFamily="2" charset="-127"/>
            </a:endParaRPr>
          </a:p>
          <a:p>
            <a:pPr marL="0" indent="0">
              <a:buNone/>
            </a:pPr>
            <a:endParaRPr lang="en-US" altLang="ko-KR" sz="20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r>
              <a:rPr lang="en-US" altLang="ko-KR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지역대학과 지역산업에 대한 근본적 인식 변화 필요</a:t>
            </a:r>
            <a:r>
              <a:rPr lang="en-US" altLang="ko-KR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 </a:t>
            </a:r>
            <a:r>
              <a:rPr lang="ko-KR" altLang="en-US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대학을 제대로 지원해서 매력도를 높여 살아남도록 하는 것이 </a:t>
            </a:r>
            <a:r>
              <a:rPr lang="ko-KR" altLang="en-US" sz="1800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라이즈</a:t>
            </a:r>
            <a:r>
              <a:rPr lang="ko-KR" altLang="en-US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사업에 선행하든</a:t>
            </a:r>
            <a:r>
              <a:rPr lang="en-US" altLang="ko-KR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동시에 진행하든 해야</a:t>
            </a:r>
            <a:r>
              <a:rPr lang="en-US" altLang="ko-KR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. </a:t>
            </a:r>
            <a:r>
              <a:rPr lang="ko-KR" altLang="en-US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기초 없이는 사상누각</a:t>
            </a:r>
            <a:r>
              <a:rPr lang="en-US" altLang="ko-KR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.</a:t>
            </a:r>
          </a:p>
          <a:p>
            <a:pPr algn="l"/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지역대학과 지역산업의 연결은 쉽게 생각할 일은 아님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. 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지역산업이라고 할만한 것이 없는 지역도 존재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.</a:t>
            </a:r>
          </a:p>
          <a:p>
            <a:pPr algn="l"/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면밀한 조사분석에 기반한 효율적 전략 수립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 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각 대학 재정지원사업 현황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1800" b="0" i="0" u="none" strike="noStrike" baseline="0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라이즈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준비 상황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대응 창구 및 역량 검토를 통해 실효성 있는 단계별 계획 수립 필요</a:t>
            </a:r>
            <a:endParaRPr lang="en-US" altLang="ko-KR" sz="1800" b="0" i="0" u="none" strike="noStrike" baseline="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algn="l"/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지역 적응역량을 고려한 단순화한 전략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 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양대 목적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지역 기업의 인적자원 양성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지역 대학 활성화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 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달성과의 연관성을 위주로 한 단순화한 전략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특화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/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전략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/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미래 산업별 인력양성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대학 역량 강화 및 활성화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/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지역 수요 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R&amp;D, 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대학의 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3rd 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미션 강화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/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지역 현안 해결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평생교육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으로 시작하여 계획의 지속적 수정이 이루어지도록 수정 기간을 부여 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현재는 수정도 어려움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  <a:endParaRPr lang="ko-KR" altLang="en-US" sz="1800" b="0" i="0" u="none" strike="noStrike" baseline="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algn="l"/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대학과의 장기간 </a:t>
            </a:r>
            <a:r>
              <a:rPr lang="ko-KR" altLang="en-US" sz="1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충분한 논의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필요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 </a:t>
            </a:r>
            <a:r>
              <a:rPr lang="ko-KR" altLang="en-US" sz="1800" b="0" i="0" u="none" strike="noStrike" baseline="0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사업수행자이며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지역인적자원 육성의 주도적 역할을 담당하는 대학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전문대학을 포함</a:t>
            </a:r>
            <a:r>
              <a:rPr lang="en-US" altLang="ko-KR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  <a:r>
              <a:rPr lang="ko-KR" altLang="en-US" sz="1800" b="0" i="0" u="none" strike="noStrike" baseline="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과의 충분한 협의를 통해 전략 및 사업을 구축할 수 있도록 협의체계 모델을 구축하여 제시</a:t>
            </a:r>
            <a:endParaRPr lang="ko-KR" altLang="en-US" sz="18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4C5FECE2-2131-5D55-65AA-565472F36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38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3721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420337F-2BFC-31F1-DCAE-7EB15AA27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000" b="1" dirty="0"/>
              <a:t>균형발전 정책과 지역 산업육성 정책 필요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780ED9A-D735-414F-E748-EAF770F90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000" b="1" i="0" dirty="0">
                <a:solidFill>
                  <a:srgbClr val="121212"/>
                </a:solidFill>
                <a:effectLst/>
                <a:latin typeface="-apple-system"/>
              </a:rPr>
              <a:t>이창용 한은 총재</a:t>
            </a:r>
            <a:r>
              <a:rPr lang="en-US" altLang="ko-KR" sz="2000" b="1" i="0" dirty="0">
                <a:solidFill>
                  <a:srgbClr val="121212"/>
                </a:solidFill>
                <a:effectLst/>
                <a:latin typeface="-apple-system"/>
              </a:rPr>
              <a:t>, '</a:t>
            </a:r>
            <a:r>
              <a:rPr lang="ko-KR" altLang="en-US" sz="2000" b="1" i="0" dirty="0" err="1">
                <a:solidFill>
                  <a:srgbClr val="121212"/>
                </a:solidFill>
                <a:effectLst/>
                <a:latin typeface="-apple-system"/>
              </a:rPr>
              <a:t>나는솔로</a:t>
            </a:r>
            <a:r>
              <a:rPr lang="en-US" altLang="ko-KR" sz="2000" b="1" i="0" dirty="0">
                <a:solidFill>
                  <a:srgbClr val="121212"/>
                </a:solidFill>
                <a:effectLst/>
                <a:latin typeface="-apple-system"/>
              </a:rPr>
              <a:t>' 25</a:t>
            </a:r>
            <a:r>
              <a:rPr lang="ko-KR" altLang="en-US" sz="2000" b="1" i="0" dirty="0">
                <a:solidFill>
                  <a:srgbClr val="121212"/>
                </a:solidFill>
                <a:effectLst/>
                <a:latin typeface="-apple-system"/>
              </a:rPr>
              <a:t>기 광수 언급한 이유는 </a:t>
            </a:r>
            <a:r>
              <a:rPr lang="en-US" altLang="ko-KR" sz="2000" b="1" i="0" dirty="0">
                <a:solidFill>
                  <a:srgbClr val="121212"/>
                </a:solidFill>
                <a:effectLst/>
                <a:latin typeface="-apple-system"/>
              </a:rPr>
              <a:t>[</a:t>
            </a:r>
            <a:r>
              <a:rPr lang="ko-KR" altLang="en-US" sz="2000" b="1" i="0" dirty="0">
                <a:solidFill>
                  <a:srgbClr val="121212"/>
                </a:solidFill>
                <a:effectLst/>
                <a:latin typeface="-apple-system"/>
              </a:rPr>
              <a:t>강진규의 </a:t>
            </a:r>
            <a:r>
              <a:rPr lang="en-US" altLang="ko-KR" sz="2000" b="1" i="0" dirty="0">
                <a:solidFill>
                  <a:srgbClr val="121212"/>
                </a:solidFill>
                <a:effectLst/>
                <a:latin typeface="-apple-system"/>
              </a:rPr>
              <a:t>BOK</a:t>
            </a:r>
            <a:r>
              <a:rPr lang="ko-KR" altLang="en-US" sz="2000" b="1" i="0" dirty="0" err="1">
                <a:solidFill>
                  <a:srgbClr val="121212"/>
                </a:solidFill>
                <a:effectLst/>
                <a:latin typeface="-apple-system"/>
              </a:rPr>
              <a:t>워치</a:t>
            </a:r>
            <a:r>
              <a:rPr lang="en-US" altLang="ko-KR" sz="2000" b="1" i="0" dirty="0">
                <a:solidFill>
                  <a:srgbClr val="121212"/>
                </a:solidFill>
                <a:effectLst/>
                <a:latin typeface="-apple-system"/>
              </a:rPr>
              <a:t>]</a:t>
            </a:r>
          </a:p>
          <a:p>
            <a:endParaRPr lang="en-US" altLang="ko-KR" sz="2000" dirty="0"/>
          </a:p>
          <a:p>
            <a:pPr>
              <a:lnSpc>
                <a:spcPct val="100000"/>
              </a:lnSpc>
            </a:pPr>
            <a:r>
              <a:rPr lang="ko-KR" altLang="en-US" sz="2000" b="0" i="0" dirty="0">
                <a:solidFill>
                  <a:srgbClr val="121212"/>
                </a:solidFill>
                <a:effectLst/>
                <a:latin typeface="-apple-system"/>
              </a:rPr>
              <a:t>그는 </a:t>
            </a:r>
            <a:r>
              <a:rPr lang="en-US" altLang="ko-KR" sz="2000" b="0" i="0" dirty="0">
                <a:solidFill>
                  <a:srgbClr val="121212"/>
                </a:solidFill>
                <a:effectLst/>
                <a:latin typeface="-apple-system"/>
              </a:rPr>
              <a:t>"</a:t>
            </a:r>
            <a:r>
              <a:rPr lang="ko-KR" altLang="en-US" sz="2000" b="0" i="0" dirty="0">
                <a:solidFill>
                  <a:srgbClr val="121212"/>
                </a:solidFill>
                <a:effectLst/>
                <a:latin typeface="-apple-system"/>
              </a:rPr>
              <a:t>정책 지원을 여러 지역에 분산하는 방식이 실제로 의도한 효과를 거두었는지에 대해서는 냉정한 평가가 필요하다</a:t>
            </a:r>
            <a:r>
              <a:rPr lang="en-US" altLang="ko-KR" sz="2000" b="0" i="0" dirty="0">
                <a:solidFill>
                  <a:srgbClr val="121212"/>
                </a:solidFill>
                <a:effectLst/>
                <a:latin typeface="-apple-system"/>
              </a:rPr>
              <a:t>"</a:t>
            </a:r>
            <a:r>
              <a:rPr lang="ko-KR" altLang="en-US" sz="2000" b="0" i="0" dirty="0">
                <a:solidFill>
                  <a:srgbClr val="121212"/>
                </a:solidFill>
                <a:effectLst/>
                <a:latin typeface="-apple-system"/>
              </a:rPr>
              <a:t>며 </a:t>
            </a:r>
            <a:r>
              <a:rPr lang="en-US" altLang="ko-KR" sz="2000" b="0" i="0" dirty="0">
                <a:solidFill>
                  <a:srgbClr val="121212"/>
                </a:solidFill>
                <a:effectLst/>
                <a:latin typeface="-apple-system"/>
              </a:rPr>
              <a:t>"</a:t>
            </a:r>
            <a:r>
              <a:rPr lang="ko-KR" altLang="en-US" sz="2000" b="0" i="0" dirty="0">
                <a:solidFill>
                  <a:srgbClr val="121212"/>
                </a:solidFill>
                <a:effectLst/>
                <a:latin typeface="-apple-system"/>
              </a:rPr>
              <a:t>대안으로 </a:t>
            </a:r>
            <a:r>
              <a:rPr lang="en-US" altLang="ko-KR" sz="2000" b="0" i="0" dirty="0">
                <a:solidFill>
                  <a:srgbClr val="121212"/>
                </a:solidFill>
                <a:effectLst/>
                <a:latin typeface="-apple-system"/>
              </a:rPr>
              <a:t>2~6</a:t>
            </a:r>
            <a:r>
              <a:rPr lang="ko-KR" altLang="en-US" sz="2000" b="0" i="0" dirty="0">
                <a:solidFill>
                  <a:srgbClr val="121212"/>
                </a:solidFill>
                <a:effectLst/>
                <a:latin typeface="-apple-system"/>
              </a:rPr>
              <a:t>개의 소수 거점도시에 핵심 인프라와 자원을 집중 투자해 일자리와 교육</a:t>
            </a:r>
            <a:r>
              <a:rPr lang="en-US" altLang="ko-KR" sz="2000" b="0" i="0" dirty="0">
                <a:solidFill>
                  <a:srgbClr val="121212"/>
                </a:solidFill>
                <a:effectLst/>
                <a:latin typeface="-apple-system"/>
              </a:rPr>
              <a:t>·</a:t>
            </a:r>
            <a:r>
              <a:rPr lang="ko-KR" altLang="en-US" sz="2000" b="0" i="0" dirty="0">
                <a:solidFill>
                  <a:srgbClr val="121212"/>
                </a:solidFill>
                <a:effectLst/>
                <a:latin typeface="-apple-system"/>
              </a:rPr>
              <a:t>문화 서비스의 질을 높이고</a:t>
            </a:r>
            <a:r>
              <a:rPr lang="en-US" altLang="ko-KR" sz="2000" b="0" i="0" dirty="0">
                <a:solidFill>
                  <a:srgbClr val="121212"/>
                </a:solidFill>
                <a:effectLst/>
                <a:latin typeface="-apple-system"/>
              </a:rPr>
              <a:t>, </a:t>
            </a:r>
            <a:r>
              <a:rPr lang="ko-KR" altLang="en-US" sz="2000" b="0" i="0" dirty="0">
                <a:solidFill>
                  <a:srgbClr val="121212"/>
                </a:solidFill>
                <a:effectLst/>
                <a:latin typeface="-apple-system"/>
              </a:rPr>
              <a:t>수도권에 버금가는 정주 여건을 조성하자는 제안을 하고 있다</a:t>
            </a:r>
            <a:r>
              <a:rPr lang="en-US" altLang="ko-KR" sz="2000" b="0" i="0" dirty="0">
                <a:solidFill>
                  <a:srgbClr val="121212"/>
                </a:solidFill>
                <a:effectLst/>
                <a:latin typeface="-apple-system"/>
              </a:rPr>
              <a:t>"</a:t>
            </a:r>
            <a:r>
              <a:rPr lang="ko-KR" altLang="en-US" sz="2000" b="0" i="0" dirty="0">
                <a:solidFill>
                  <a:srgbClr val="121212"/>
                </a:solidFill>
                <a:effectLst/>
                <a:latin typeface="-apple-system"/>
              </a:rPr>
              <a:t>고 말했다</a:t>
            </a:r>
            <a:r>
              <a:rPr lang="en-US" altLang="ko-KR" sz="2000" b="0" i="0" dirty="0">
                <a:solidFill>
                  <a:srgbClr val="121212"/>
                </a:solidFill>
                <a:effectLst/>
                <a:latin typeface="-apple-system"/>
              </a:rPr>
              <a:t>. </a:t>
            </a:r>
            <a:r>
              <a:rPr lang="en-US" altLang="ko-KR" sz="2000" dirty="0">
                <a:solidFill>
                  <a:srgbClr val="121212"/>
                </a:solidFill>
                <a:latin typeface="-apple-system"/>
              </a:rPr>
              <a:t>..</a:t>
            </a:r>
            <a:r>
              <a:rPr lang="ko-KR" altLang="en-US" sz="2000" b="0" i="0" dirty="0">
                <a:solidFill>
                  <a:srgbClr val="121212"/>
                </a:solidFill>
                <a:effectLst/>
                <a:latin typeface="-apple-system"/>
              </a:rPr>
              <a:t> 그는 </a:t>
            </a:r>
            <a:r>
              <a:rPr lang="en-US" altLang="ko-KR" sz="2000" b="0" i="0" dirty="0">
                <a:solidFill>
                  <a:srgbClr val="121212"/>
                </a:solidFill>
                <a:effectLst/>
                <a:latin typeface="-apple-system"/>
              </a:rPr>
              <a:t>"</a:t>
            </a:r>
            <a:r>
              <a:rPr lang="ko-KR" altLang="en-US" sz="2000" b="0" i="0" dirty="0">
                <a:solidFill>
                  <a:srgbClr val="121212"/>
                </a:solidFill>
                <a:effectLst/>
                <a:latin typeface="-apple-system"/>
              </a:rPr>
              <a:t>거점도시가 아닌 지역은 뒤쳐지라는 것이냐는 비판이 있지만 서울의 낙수효과를 기대하기보다는 좀 더 가까운 거점도시의 파급효과가 훨씬 현실적일 것</a:t>
            </a:r>
            <a:r>
              <a:rPr lang="en-US" altLang="ko-KR" sz="2000" b="0" i="0" dirty="0">
                <a:solidFill>
                  <a:srgbClr val="121212"/>
                </a:solidFill>
                <a:effectLst/>
                <a:latin typeface="-apple-system"/>
              </a:rPr>
              <a:t>"</a:t>
            </a:r>
            <a:r>
              <a:rPr lang="ko-KR" altLang="en-US" sz="2000" b="0" i="0" dirty="0">
                <a:solidFill>
                  <a:srgbClr val="121212"/>
                </a:solidFill>
                <a:effectLst/>
                <a:latin typeface="-apple-system"/>
              </a:rPr>
              <a:t>이라고 강조했다</a:t>
            </a:r>
            <a:r>
              <a:rPr lang="en-US" altLang="ko-KR" sz="2000" b="0" i="0" dirty="0">
                <a:solidFill>
                  <a:srgbClr val="121212"/>
                </a:solidFill>
                <a:effectLst/>
                <a:latin typeface="-apple-system"/>
              </a:rPr>
              <a:t>.</a:t>
            </a:r>
          </a:p>
          <a:p>
            <a:endParaRPr lang="en-US" altLang="ko-KR" sz="2000" dirty="0"/>
          </a:p>
          <a:p>
            <a:r>
              <a:rPr lang="en-US" altLang="ko-KR" sz="2000" dirty="0"/>
              <a:t>-&gt; </a:t>
            </a:r>
            <a:r>
              <a:rPr lang="ko-KR" altLang="en-US" sz="2000" dirty="0"/>
              <a:t>과도한 분산 정책이 문제였다는 것은 부분적으로만 사실</a:t>
            </a:r>
            <a:r>
              <a:rPr lang="en-US" altLang="ko-KR" sz="2000" dirty="0"/>
              <a:t>. </a:t>
            </a:r>
            <a:r>
              <a:rPr lang="ko-KR" altLang="en-US" sz="2000" dirty="0"/>
              <a:t>그보다 이명박정부 이후 수도권 집중 규제 완화</a:t>
            </a:r>
            <a:r>
              <a:rPr lang="en-US" altLang="ko-KR" sz="2000" dirty="0"/>
              <a:t>. </a:t>
            </a:r>
            <a:r>
              <a:rPr lang="ko-KR" altLang="en-US" sz="2000" dirty="0"/>
              <a:t>즉 균형발전 정책 제대로 하지 못한 것이 더욱 큰 문제</a:t>
            </a:r>
            <a:r>
              <a:rPr lang="en-US" altLang="ko-KR" sz="2000" dirty="0"/>
              <a:t>. </a:t>
            </a:r>
          </a:p>
          <a:p>
            <a:r>
              <a:rPr lang="en-US" altLang="ko-KR" sz="2000" dirty="0"/>
              <a:t>-&gt; </a:t>
            </a:r>
            <a:r>
              <a:rPr lang="ko-KR" altLang="en-US" sz="2000" dirty="0"/>
              <a:t>향후 균형발전 정책을 하면서 집중 지원할 필요가 있다</a:t>
            </a:r>
            <a:r>
              <a:rPr lang="en-US" altLang="ko-KR" sz="2000" dirty="0"/>
              <a:t>.</a:t>
            </a:r>
            <a:endParaRPr lang="ko-KR" altLang="en-US" sz="2000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9356382-A6C8-8799-9F6A-3B88CCECA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39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1811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7E21ABEE-ED26-FA95-B5AD-06D633BF2B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0303" y="1485133"/>
            <a:ext cx="7519418" cy="38601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51A9873-F61D-2A23-F5C2-3A0E994ACE2A}"/>
              </a:ext>
            </a:extLst>
          </p:cNvPr>
          <p:cNvSpPr txBox="1"/>
          <p:nvPr/>
        </p:nvSpPr>
        <p:spPr>
          <a:xfrm>
            <a:off x="1785842" y="748703"/>
            <a:ext cx="5652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/>
              <a:t>2016</a:t>
            </a:r>
            <a:r>
              <a:rPr lang="ko-KR" altLang="en-US" sz="2000" b="1" dirty="0"/>
              <a:t>년 수도권 전입이 전출보다 증가</a:t>
            </a:r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69A49341-BE07-C669-48E8-AB9D958B5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11552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7D6453A-E6D6-B454-7B7C-A84CC089E0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/>
          </a:bodyPr>
          <a:lstStyle/>
          <a:p>
            <a:r>
              <a:rPr lang="ko-KR" altLang="en-US" sz="2000" b="1" i="0" dirty="0">
                <a:solidFill>
                  <a:srgbClr val="1E1E1E"/>
                </a:solidFill>
                <a:effectLst/>
                <a:latin typeface="Noto Sans KR"/>
              </a:rPr>
              <a:t>대한민국 </a:t>
            </a:r>
            <a:r>
              <a:rPr lang="en-US" altLang="ko-KR" sz="2000" b="1" i="0" dirty="0">
                <a:solidFill>
                  <a:srgbClr val="1E1E1E"/>
                </a:solidFill>
                <a:effectLst/>
                <a:latin typeface="Noto Sans KR"/>
              </a:rPr>
              <a:t>'8</a:t>
            </a:r>
            <a:r>
              <a:rPr lang="ko-KR" altLang="en-US" sz="2000" b="1" i="0" dirty="0">
                <a:solidFill>
                  <a:srgbClr val="1E1E1E"/>
                </a:solidFill>
                <a:effectLst/>
                <a:latin typeface="Noto Sans KR"/>
              </a:rPr>
              <a:t>대 초광역 메가시티</a:t>
            </a:r>
            <a:r>
              <a:rPr lang="en-US" altLang="ko-KR" sz="2000" b="1" i="0" dirty="0">
                <a:solidFill>
                  <a:srgbClr val="1E1E1E"/>
                </a:solidFill>
                <a:effectLst/>
                <a:latin typeface="Noto Sans KR"/>
              </a:rPr>
              <a:t>'</a:t>
            </a:r>
            <a:r>
              <a:rPr lang="ko-KR" altLang="en-US" sz="2000" b="1" i="0" dirty="0">
                <a:solidFill>
                  <a:srgbClr val="1E1E1E"/>
                </a:solidFill>
                <a:effectLst/>
                <a:latin typeface="Noto Sans KR"/>
              </a:rPr>
              <a:t>로 재편한다</a:t>
            </a:r>
            <a:r>
              <a:rPr lang="en-US" altLang="ko-KR" sz="2000" b="1" i="0" dirty="0">
                <a:solidFill>
                  <a:srgbClr val="1E1E1E"/>
                </a:solidFill>
                <a:effectLst/>
                <a:latin typeface="Noto Sans KR"/>
              </a:rPr>
              <a:t>…8</a:t>
            </a:r>
            <a:r>
              <a:rPr lang="ko-KR" altLang="en-US" sz="2000" b="1" i="0" dirty="0">
                <a:solidFill>
                  <a:srgbClr val="1E1E1E"/>
                </a:solidFill>
                <a:effectLst/>
                <a:latin typeface="Noto Sans KR"/>
              </a:rPr>
              <a:t>월 최종안 공개</a:t>
            </a:r>
          </a:p>
          <a:p>
            <a:r>
              <a:rPr lang="ko-KR" altLang="en-US" sz="2000" b="0" i="0" dirty="0">
                <a:solidFill>
                  <a:srgbClr val="707070"/>
                </a:solidFill>
                <a:effectLst/>
                <a:latin typeface="Noto Sans KR"/>
              </a:rPr>
              <a:t> </a:t>
            </a:r>
            <a:r>
              <a:rPr lang="en-US" altLang="ko-KR" sz="2000" b="0" i="0" dirty="0">
                <a:solidFill>
                  <a:srgbClr val="707070"/>
                </a:solidFill>
                <a:effectLst/>
                <a:latin typeface="Noto Sans KR"/>
              </a:rPr>
              <a:t>2025.03.27</a:t>
            </a:r>
          </a:p>
          <a:p>
            <a:r>
              <a:rPr lang="ko-KR" altLang="en-US" sz="2000" b="0" i="0" dirty="0">
                <a:solidFill>
                  <a:srgbClr val="1E1E1E"/>
                </a:solidFill>
                <a:effectLst/>
                <a:latin typeface="Noto Sans KR"/>
              </a:rPr>
              <a:t>국토교통부가 전 국토를 </a:t>
            </a:r>
            <a:r>
              <a:rPr lang="en-US" altLang="ko-KR" sz="2000" b="0" i="0" dirty="0">
                <a:solidFill>
                  <a:srgbClr val="1E1E1E"/>
                </a:solidFill>
                <a:effectLst/>
                <a:latin typeface="Noto Sans KR"/>
              </a:rPr>
              <a:t>8</a:t>
            </a:r>
            <a:r>
              <a:rPr lang="ko-KR" altLang="en-US" sz="2000" b="0" i="0" dirty="0">
                <a:solidFill>
                  <a:srgbClr val="1E1E1E"/>
                </a:solidFill>
                <a:effectLst/>
                <a:latin typeface="Noto Sans KR"/>
              </a:rPr>
              <a:t>대 초광역권 메가시티를 조성하는 내용 등을 담은 제</a:t>
            </a:r>
            <a:r>
              <a:rPr lang="en-US" altLang="ko-KR" sz="2000" b="0" i="0" dirty="0">
                <a:solidFill>
                  <a:srgbClr val="1E1E1E"/>
                </a:solidFill>
                <a:effectLst/>
                <a:latin typeface="Noto Sans KR"/>
              </a:rPr>
              <a:t>5</a:t>
            </a:r>
            <a:r>
              <a:rPr lang="ko-KR" altLang="en-US" sz="2000" b="0" i="0" dirty="0">
                <a:solidFill>
                  <a:srgbClr val="1E1E1E"/>
                </a:solidFill>
                <a:effectLst/>
                <a:latin typeface="Noto Sans KR"/>
              </a:rPr>
              <a:t>차 국토종합계획 수정계획</a:t>
            </a:r>
            <a:r>
              <a:rPr lang="en-US" altLang="ko-KR" sz="2000" b="0" i="0" dirty="0">
                <a:solidFill>
                  <a:srgbClr val="1E1E1E"/>
                </a:solidFill>
                <a:effectLst/>
                <a:latin typeface="Noto Sans KR"/>
              </a:rPr>
              <a:t>(2026~2040</a:t>
            </a:r>
            <a:r>
              <a:rPr lang="ko-KR" altLang="en-US" sz="2000" b="0" i="0" dirty="0">
                <a:solidFill>
                  <a:srgbClr val="1E1E1E"/>
                </a:solidFill>
                <a:effectLst/>
                <a:latin typeface="Noto Sans KR"/>
              </a:rPr>
              <a:t>년</a:t>
            </a:r>
            <a:r>
              <a:rPr lang="en-US" altLang="ko-KR" sz="2000" b="0" i="0" dirty="0">
                <a:solidFill>
                  <a:srgbClr val="1E1E1E"/>
                </a:solidFill>
                <a:effectLst/>
                <a:latin typeface="Noto Sans KR"/>
              </a:rPr>
              <a:t>)</a:t>
            </a:r>
            <a:r>
              <a:rPr lang="ko-KR" altLang="en-US" sz="2000" b="0" i="0" dirty="0">
                <a:solidFill>
                  <a:srgbClr val="1E1E1E"/>
                </a:solidFill>
                <a:effectLst/>
                <a:latin typeface="Noto Sans KR"/>
              </a:rPr>
              <a:t>에 대한 본격적인 논의에 들어갔다</a:t>
            </a:r>
            <a:r>
              <a:rPr lang="en-US" altLang="ko-KR" sz="2000" b="0" i="0" dirty="0">
                <a:solidFill>
                  <a:srgbClr val="1E1E1E"/>
                </a:solidFill>
                <a:effectLst/>
                <a:latin typeface="Noto Sans KR"/>
              </a:rPr>
              <a:t>.</a:t>
            </a:r>
            <a:br>
              <a:rPr lang="ko-KR" altLang="en-US" sz="2000" dirty="0"/>
            </a:br>
            <a:br>
              <a:rPr lang="ko-KR" altLang="en-US" sz="2000" dirty="0"/>
            </a:br>
            <a:r>
              <a:rPr lang="ko-KR" altLang="en-US" sz="2000" b="0" i="0" dirty="0">
                <a:solidFill>
                  <a:srgbClr val="1E1E1E"/>
                </a:solidFill>
                <a:effectLst/>
                <a:latin typeface="Noto Sans KR"/>
              </a:rPr>
              <a:t>인구감소와 지역소멸이라는 절체절명의 위기에 대한 카드로 초광역 메가시티를 제시하고 이에 대한 세부 청사진을 담는다</a:t>
            </a:r>
            <a:r>
              <a:rPr lang="en-US" altLang="ko-KR" sz="2000" b="0" i="0" dirty="0">
                <a:solidFill>
                  <a:srgbClr val="1E1E1E"/>
                </a:solidFill>
                <a:effectLst/>
                <a:latin typeface="Noto Sans KR"/>
              </a:rPr>
              <a:t>. </a:t>
            </a:r>
            <a:r>
              <a:rPr lang="ko-KR" altLang="en-US" sz="2000" b="0" i="0" dirty="0" err="1">
                <a:solidFill>
                  <a:srgbClr val="1E1E1E"/>
                </a:solidFill>
                <a:effectLst/>
                <a:latin typeface="Noto Sans KR"/>
              </a:rPr>
              <a:t>집중화된</a:t>
            </a:r>
            <a:r>
              <a:rPr lang="ko-KR" altLang="en-US" sz="2000" b="0" i="0" dirty="0">
                <a:solidFill>
                  <a:srgbClr val="1E1E1E"/>
                </a:solidFill>
                <a:effectLst/>
                <a:latin typeface="Noto Sans KR"/>
              </a:rPr>
              <a:t> 거점을 조성해 효율성과 균형발전을 아우르겠다는 전략이다</a:t>
            </a:r>
            <a:r>
              <a:rPr lang="en-US" altLang="ko-KR" sz="2000" b="0" i="0" dirty="0">
                <a:solidFill>
                  <a:srgbClr val="1E1E1E"/>
                </a:solidFill>
                <a:effectLst/>
                <a:latin typeface="Noto Sans KR"/>
              </a:rPr>
              <a:t>.</a:t>
            </a:r>
            <a:br>
              <a:rPr lang="ko-KR" altLang="en-US" sz="2000" dirty="0"/>
            </a:br>
            <a:br>
              <a:rPr lang="ko-KR" altLang="en-US" sz="2000" dirty="0"/>
            </a:br>
            <a:r>
              <a:rPr lang="en-US" altLang="ko-KR" sz="2000" b="0" i="0" dirty="0">
                <a:solidFill>
                  <a:srgbClr val="1E1E1E"/>
                </a:solidFill>
                <a:effectLst/>
                <a:latin typeface="Noto Sans KR"/>
              </a:rPr>
              <a:t>27</a:t>
            </a:r>
            <a:r>
              <a:rPr lang="ko-KR" altLang="en-US" sz="2000" b="0" i="0" dirty="0">
                <a:solidFill>
                  <a:srgbClr val="1E1E1E"/>
                </a:solidFill>
                <a:effectLst/>
                <a:latin typeface="Noto Sans KR"/>
              </a:rPr>
              <a:t>일 업계에 따르면 국토교통부의 주관 아래 국토연구원은 수정계획에 대한 연구를 진행 중이며 올해 </a:t>
            </a:r>
            <a:r>
              <a:rPr lang="en-US" altLang="ko-KR" sz="2000" b="0" i="0" dirty="0">
                <a:solidFill>
                  <a:srgbClr val="1E1E1E"/>
                </a:solidFill>
                <a:effectLst/>
                <a:latin typeface="Noto Sans KR"/>
              </a:rPr>
              <a:t>8~9</a:t>
            </a:r>
            <a:r>
              <a:rPr lang="ko-KR" altLang="en-US" sz="2000" b="0" i="0" dirty="0">
                <a:solidFill>
                  <a:srgbClr val="1E1E1E"/>
                </a:solidFill>
                <a:effectLst/>
                <a:latin typeface="Noto Sans KR"/>
              </a:rPr>
              <a:t>월에 최종안을 마련할 예정이다</a:t>
            </a:r>
            <a:r>
              <a:rPr lang="en-US" altLang="ko-KR" sz="2000" b="0" i="0" dirty="0">
                <a:solidFill>
                  <a:srgbClr val="1E1E1E"/>
                </a:solidFill>
                <a:effectLst/>
                <a:latin typeface="Noto Sans KR"/>
              </a:rPr>
              <a:t>.</a:t>
            </a:r>
            <a:br>
              <a:rPr lang="ko-KR" altLang="en-US" sz="2000" dirty="0"/>
            </a:br>
            <a:br>
              <a:rPr lang="ko-KR" altLang="en-US" sz="2000" dirty="0"/>
            </a:br>
            <a:r>
              <a:rPr lang="en-US" altLang="ko-KR" sz="2000" b="0" i="0" dirty="0">
                <a:solidFill>
                  <a:srgbClr val="1E1E1E"/>
                </a:solidFill>
                <a:effectLst/>
                <a:latin typeface="Noto Sans KR"/>
              </a:rPr>
              <a:t>-&gt; </a:t>
            </a:r>
            <a:r>
              <a:rPr lang="ko-KR" altLang="en-US" sz="2000" b="0" i="0" dirty="0">
                <a:solidFill>
                  <a:srgbClr val="1E1E1E"/>
                </a:solidFill>
                <a:effectLst/>
                <a:latin typeface="Noto Sans KR"/>
              </a:rPr>
              <a:t>이 외에 지역 산업 일으키는 산업정책 필요</a:t>
            </a:r>
            <a:r>
              <a:rPr lang="en-US" altLang="ko-KR" sz="2000" b="0" i="0" dirty="0">
                <a:solidFill>
                  <a:srgbClr val="1E1E1E"/>
                </a:solidFill>
                <a:effectLst/>
                <a:latin typeface="Noto Sans KR"/>
              </a:rPr>
              <a:t>. </a:t>
            </a:r>
            <a:r>
              <a:rPr lang="ko-KR" altLang="en-US" sz="2000" dirty="0" err="1">
                <a:solidFill>
                  <a:srgbClr val="1E1E1E"/>
                </a:solidFill>
                <a:latin typeface="Noto Sans KR"/>
              </a:rPr>
              <a:t>부울경</a:t>
            </a:r>
            <a:r>
              <a:rPr lang="ko-KR" altLang="en-US" sz="2000" dirty="0">
                <a:solidFill>
                  <a:srgbClr val="1E1E1E"/>
                </a:solidFill>
                <a:latin typeface="Noto Sans KR"/>
              </a:rPr>
              <a:t> 기계와 방산 위주로</a:t>
            </a:r>
            <a:r>
              <a:rPr lang="en-US" altLang="ko-KR" sz="2000" dirty="0">
                <a:solidFill>
                  <a:srgbClr val="1E1E1E"/>
                </a:solidFill>
                <a:latin typeface="Noto Sans KR"/>
              </a:rPr>
              <a:t>, </a:t>
            </a:r>
            <a:r>
              <a:rPr lang="ko-KR" altLang="en-US" sz="2000" dirty="0" err="1">
                <a:solidFill>
                  <a:srgbClr val="1E1E1E"/>
                </a:solidFill>
                <a:latin typeface="Noto Sans KR"/>
              </a:rPr>
              <a:t>전라권</a:t>
            </a:r>
            <a:r>
              <a:rPr lang="ko-KR" altLang="en-US" sz="2000" dirty="0">
                <a:solidFill>
                  <a:srgbClr val="1E1E1E"/>
                </a:solidFill>
                <a:latin typeface="Noto Sans KR"/>
              </a:rPr>
              <a:t> 에너지산업 위주로</a:t>
            </a:r>
            <a:r>
              <a:rPr lang="en-US" altLang="ko-KR" sz="2000" dirty="0">
                <a:solidFill>
                  <a:srgbClr val="1E1E1E"/>
                </a:solidFill>
                <a:latin typeface="Noto Sans KR"/>
              </a:rPr>
              <a:t>. </a:t>
            </a:r>
            <a:r>
              <a:rPr lang="ko-KR" altLang="en-US" sz="2000" dirty="0">
                <a:solidFill>
                  <a:srgbClr val="1E1E1E"/>
                </a:solidFill>
                <a:latin typeface="Noto Sans KR"/>
              </a:rPr>
              <a:t>수도권</a:t>
            </a:r>
            <a:r>
              <a:rPr lang="en-US" altLang="ko-KR" sz="2000" dirty="0">
                <a:solidFill>
                  <a:srgbClr val="1E1E1E"/>
                </a:solidFill>
                <a:latin typeface="Noto Sans KR"/>
              </a:rPr>
              <a:t>, </a:t>
            </a:r>
            <a:r>
              <a:rPr lang="ko-KR" altLang="en-US" sz="2000" dirty="0">
                <a:solidFill>
                  <a:srgbClr val="1E1E1E"/>
                </a:solidFill>
                <a:latin typeface="Noto Sans KR"/>
              </a:rPr>
              <a:t>충청은 반도체 등</a:t>
            </a:r>
            <a:endParaRPr lang="ko-KR" altLang="en-US" sz="2000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8D78199-B3E3-7BA4-6F87-81B04373E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40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06433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직사각형 35"/>
          <p:cNvSpPr/>
          <p:nvPr/>
        </p:nvSpPr>
        <p:spPr>
          <a:xfrm>
            <a:off x="1509010" y="-2735"/>
            <a:ext cx="9173980" cy="992086"/>
          </a:xfrm>
          <a:prstGeom prst="rect">
            <a:avLst/>
          </a:prstGeom>
          <a:gradFill flip="none" rotWithShape="1">
            <a:gsLst>
              <a:gs pos="0">
                <a:srgbClr val="0070C0">
                  <a:alpha val="64000"/>
                </a:srgbClr>
              </a:gs>
              <a:gs pos="80000">
                <a:srgbClr val="0070C0"/>
              </a:gs>
              <a:gs pos="100000">
                <a:srgbClr val="00539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1524000" y="459738"/>
            <a:ext cx="8820472" cy="46166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HY헤드라인M"/>
                <a:ea typeface="HY헤드라인M"/>
              </a:rPr>
              <a:t>핀란드의 사례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HY헤드라인M"/>
                <a:ea typeface="HY헤드라인M"/>
              </a:rPr>
              <a:t>: </a:t>
            </a:r>
            <a:r>
              <a:rPr lang="en-US" altLang="ko-KR" sz="2400" dirty="0" err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HY헤드라인M"/>
                <a:ea typeface="HY헤드라인M"/>
              </a:rPr>
              <a:t>Fitech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HY헤드라인M"/>
                <a:ea typeface="HY헤드라인M"/>
              </a:rPr>
              <a:t>(The Finnish Institute of Technology)</a:t>
            </a: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5DFA4AB0-E194-49D4-8641-EF6AC4177971}"/>
              </a:ext>
            </a:extLst>
          </p:cNvPr>
          <p:cNvSpPr>
            <a:spLocks noGrp="1"/>
          </p:cNvSpPr>
          <p:nvPr/>
        </p:nvSpPr>
        <p:spPr>
          <a:xfrm>
            <a:off x="1509010" y="2120773"/>
            <a:ext cx="8229600" cy="4525963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dirty="0">
                <a:ea typeface="+mn-lt"/>
                <a:cs typeface="+mn-lt"/>
              </a:rPr>
              <a:t>핀란드 </a:t>
            </a:r>
            <a:r>
              <a:rPr lang="en-US" altLang="ko-KR" sz="2000" dirty="0">
                <a:ea typeface="+mn-lt"/>
                <a:cs typeface="+mn-lt"/>
              </a:rPr>
              <a:t>2</a:t>
            </a:r>
            <a:r>
              <a:rPr lang="ko-KR" altLang="en-US" sz="2000" dirty="0">
                <a:ea typeface="+mn-lt"/>
                <a:cs typeface="+mn-lt"/>
              </a:rPr>
              <a:t>차 세계대전 무렵 </a:t>
            </a:r>
            <a:r>
              <a:rPr lang="ko-KR" altLang="en-US" sz="2000" dirty="0" err="1">
                <a:ea typeface="+mn-lt"/>
                <a:cs typeface="+mn-lt"/>
              </a:rPr>
              <a:t>러시아로부터</a:t>
            </a:r>
            <a:r>
              <a:rPr lang="ko-KR" altLang="en-US" sz="2000" dirty="0">
                <a:ea typeface="+mn-lt"/>
                <a:cs typeface="+mn-lt"/>
              </a:rPr>
              <a:t> 독립</a:t>
            </a:r>
            <a:r>
              <a:rPr lang="en-US" altLang="ko-KR" sz="2000" dirty="0">
                <a:ea typeface="+mn-lt"/>
                <a:cs typeface="+mn-lt"/>
              </a:rPr>
              <a:t>. </a:t>
            </a:r>
            <a:r>
              <a:rPr lang="ko-KR" altLang="en-US" sz="2000" dirty="0">
                <a:ea typeface="+mn-lt"/>
                <a:cs typeface="+mn-lt"/>
              </a:rPr>
              <a:t>당시 가난한 농업국</a:t>
            </a:r>
            <a:r>
              <a:rPr lang="en-US" altLang="ko-KR" sz="2000" dirty="0">
                <a:ea typeface="+mn-lt"/>
                <a:cs typeface="+mn-lt"/>
              </a:rPr>
              <a:t>.</a:t>
            </a:r>
          </a:p>
          <a:p>
            <a:r>
              <a:rPr lang="ko-KR" altLang="en-US" sz="2000" dirty="0">
                <a:ea typeface="+mn-lt"/>
                <a:cs typeface="+mn-lt"/>
              </a:rPr>
              <a:t>이후 빠르게 산업화</a:t>
            </a:r>
            <a:r>
              <a:rPr lang="en-US" altLang="ko-KR" sz="2000" dirty="0">
                <a:ea typeface="+mn-lt"/>
                <a:cs typeface="+mn-lt"/>
              </a:rPr>
              <a:t>. </a:t>
            </a:r>
            <a:r>
              <a:rPr lang="ko-KR" altLang="en-US" sz="2000" dirty="0">
                <a:ea typeface="+mn-lt"/>
                <a:cs typeface="+mn-lt"/>
              </a:rPr>
              <a:t>교육이 중요한 역할</a:t>
            </a:r>
            <a:r>
              <a:rPr lang="en-US" altLang="ko-KR" sz="2000" dirty="0">
                <a:ea typeface="+mn-lt"/>
                <a:cs typeface="+mn-lt"/>
              </a:rPr>
              <a:t>. </a:t>
            </a:r>
            <a:r>
              <a:rPr lang="ko-KR" altLang="en-US" sz="2000" dirty="0">
                <a:ea typeface="+mn-lt"/>
                <a:cs typeface="+mn-lt"/>
              </a:rPr>
              <a:t>한국과 비슷한 경험</a:t>
            </a:r>
            <a:r>
              <a:rPr lang="en-US" altLang="ko-KR" sz="2000" dirty="0">
                <a:ea typeface="+mn-lt"/>
                <a:cs typeface="+mn-lt"/>
              </a:rPr>
              <a:t>.</a:t>
            </a:r>
          </a:p>
          <a:p>
            <a:r>
              <a:rPr lang="en-US" altLang="ko-KR" sz="2000" dirty="0">
                <a:ea typeface="+mn-lt"/>
                <a:cs typeface="+mn-lt"/>
              </a:rPr>
              <a:t>1966</a:t>
            </a:r>
            <a:r>
              <a:rPr lang="ko-KR" altLang="en-US" sz="2000" dirty="0">
                <a:ea typeface="+mn-lt"/>
                <a:cs typeface="+mn-lt"/>
              </a:rPr>
              <a:t>년 국제적으로 </a:t>
            </a:r>
            <a:r>
              <a:rPr lang="ko-KR" altLang="en-US" sz="2000" dirty="0" err="1">
                <a:ea typeface="+mn-lt"/>
                <a:cs typeface="+mn-lt"/>
              </a:rPr>
              <a:t>경쟁력있는</a:t>
            </a:r>
            <a:r>
              <a:rPr lang="ko-KR" altLang="en-US" sz="2000" dirty="0">
                <a:ea typeface="+mn-lt"/>
                <a:cs typeface="+mn-lt"/>
              </a:rPr>
              <a:t> 대학을 핵심으로 하는 경제 모델을 비전으로 채택. 이에 초점을 맞추어 입안된 고등교육 발전법안 </a:t>
            </a:r>
            <a:r>
              <a:rPr lang="en-US" altLang="ko-KR" sz="2000" dirty="0">
                <a:ea typeface="+mn-lt"/>
                <a:cs typeface="+mn-lt"/>
              </a:rPr>
              <a:t>(Higher Education Development Act)</a:t>
            </a:r>
            <a:r>
              <a:rPr lang="ko-KR" altLang="en-US" sz="2000" dirty="0">
                <a:ea typeface="+mn-lt"/>
                <a:cs typeface="+mn-lt"/>
              </a:rPr>
              <a:t>이 의회를 통과하면서 대학교육 현대화가 본격화</a:t>
            </a:r>
            <a:r>
              <a:rPr lang="en-US" altLang="ko-KR" sz="2000" dirty="0">
                <a:ea typeface="+mn-lt"/>
                <a:cs typeface="+mn-lt"/>
              </a:rPr>
              <a:t>. </a:t>
            </a:r>
            <a:endParaRPr lang="ko-KR" altLang="en-US" sz="2000" dirty="0">
              <a:ea typeface="+mn-lt"/>
              <a:cs typeface="+mn-lt"/>
            </a:endParaRPr>
          </a:p>
          <a:p>
            <a:r>
              <a:rPr lang="ko-KR" altLang="en-US" sz="2000" b="1" dirty="0">
                <a:ea typeface="+mn-lt"/>
                <a:cs typeface="+mn-lt"/>
              </a:rPr>
              <a:t>대학 재정지원 확대를 </a:t>
            </a:r>
            <a:r>
              <a:rPr lang="ko-KR" altLang="en-US" sz="2000" dirty="0">
                <a:ea typeface="+mn-lt"/>
                <a:cs typeface="+mn-lt"/>
              </a:rPr>
              <a:t>비롯해 핀란드 </a:t>
            </a:r>
            <a:r>
              <a:rPr lang="ko-KR" altLang="en-US" sz="2000" b="1" dirty="0">
                <a:ea typeface="+mn-lt"/>
                <a:cs typeface="+mn-lt"/>
              </a:rPr>
              <a:t>전역에 신규 대학 설치를 통한 대학교육의 지방 분산화</a:t>
            </a:r>
            <a:r>
              <a:rPr lang="ko-KR" altLang="en-US" sz="2000" dirty="0">
                <a:ea typeface="+mn-lt"/>
                <a:cs typeface="+mn-lt"/>
              </a:rPr>
              <a:t>를 골자</a:t>
            </a:r>
            <a:r>
              <a:rPr lang="en-US" altLang="ko-KR" sz="2000" dirty="0">
                <a:ea typeface="+mn-lt"/>
                <a:cs typeface="+mn-lt"/>
              </a:rPr>
              <a:t>. </a:t>
            </a:r>
            <a:r>
              <a:rPr lang="ko-KR" altLang="en-US" sz="2000" dirty="0">
                <a:ea typeface="+mn-lt"/>
                <a:cs typeface="+mn-lt"/>
              </a:rPr>
              <a:t>대학교육 지방분산은 전 유럽에서도 가장 빠르고 광범위하게 이뤄졌음</a:t>
            </a:r>
            <a:r>
              <a:rPr lang="en-US" altLang="ko-KR" sz="2000" dirty="0">
                <a:ea typeface="+mn-lt"/>
                <a:cs typeface="+mn-lt"/>
              </a:rPr>
              <a:t>. </a:t>
            </a:r>
            <a:r>
              <a:rPr lang="ko-KR" altLang="en-US" sz="2000" dirty="0">
                <a:ea typeface="+mn-lt"/>
                <a:cs typeface="+mn-lt"/>
              </a:rPr>
              <a:t>이는 </a:t>
            </a:r>
            <a:r>
              <a:rPr lang="en-US" altLang="ko-KR" sz="2000" dirty="0">
                <a:ea typeface="+mn-lt"/>
                <a:cs typeface="+mn-lt"/>
              </a:rPr>
              <a:t>“</a:t>
            </a:r>
            <a:r>
              <a:rPr lang="ko-KR" altLang="en-US" sz="2000" b="1" dirty="0">
                <a:ea typeface="+mn-lt"/>
                <a:cs typeface="+mn-lt"/>
              </a:rPr>
              <a:t>집 근처에 훌륭한 학교</a:t>
            </a:r>
            <a:r>
              <a:rPr lang="en-US" altLang="ko-KR" sz="2000" b="1" dirty="0">
                <a:ea typeface="+mn-lt"/>
                <a:cs typeface="+mn-lt"/>
              </a:rPr>
              <a:t>” </a:t>
            </a:r>
            <a:r>
              <a:rPr lang="ko-KR" altLang="en-US" sz="2000" dirty="0">
                <a:ea typeface="+mn-lt"/>
                <a:cs typeface="+mn-lt"/>
              </a:rPr>
              <a:t>즉</a:t>
            </a:r>
            <a:r>
              <a:rPr lang="en-US" altLang="ko-KR" sz="2000" dirty="0">
                <a:ea typeface="+mn-lt"/>
                <a:cs typeface="+mn-lt"/>
              </a:rPr>
              <a:t>, </a:t>
            </a:r>
            <a:r>
              <a:rPr lang="ko-KR" altLang="en-US" sz="2000" dirty="0">
                <a:ea typeface="+mn-lt"/>
                <a:cs typeface="+mn-lt"/>
              </a:rPr>
              <a:t>어디에 살든 대학교육의 평등한 기회를 갖도록 보장해주었고 어디서라도 필요한 인재를 산업현장에 투입할 수 있게 해주었다</a:t>
            </a:r>
            <a:r>
              <a:rPr lang="en-US" altLang="ko-KR" sz="2000" dirty="0">
                <a:ea typeface="+mn-lt"/>
                <a:cs typeface="+mn-lt"/>
              </a:rPr>
              <a:t>. </a:t>
            </a:r>
            <a:endParaRPr lang="ko-KR" altLang="en-US" sz="2000" dirty="0">
              <a:ea typeface="맑은 고딕"/>
            </a:endParaRPr>
          </a:p>
          <a:p>
            <a:endParaRPr lang="en-US" dirty="0"/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CA7FFAFA-F4AA-516A-83C3-848ACDFEB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41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6157943"/>
      </p:ext>
    </p:extLst>
  </p:cSld>
  <p:clrMapOvr>
    <a:masterClrMapping/>
  </p:clrMapOvr>
  <p:transition spd="slow">
    <p:push dir="u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2C5169B-3E6C-4FA5-943C-75399954C6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5075" y="816160"/>
            <a:ext cx="8229600" cy="4525963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endParaRPr lang="en-US" altLang="ko-KR" sz="2000" dirty="0">
              <a:ea typeface="+mn-lt"/>
              <a:cs typeface="+mn-lt"/>
            </a:endParaRPr>
          </a:p>
          <a:p>
            <a:r>
              <a:rPr lang="en-US" altLang="ko-KR" sz="2000" b="1" dirty="0">
                <a:latin typeface="Malgun Gothic"/>
                <a:ea typeface="+mn-lt"/>
                <a:cs typeface="+mn-lt"/>
              </a:rPr>
              <a:t>1990</a:t>
            </a:r>
            <a:r>
              <a:rPr lang="ko-KR" altLang="en-US" sz="2000" b="1" dirty="0">
                <a:latin typeface="Malgun Gothic"/>
                <a:ea typeface="Malgun Gothic"/>
                <a:cs typeface="+mn-lt"/>
              </a:rPr>
              <a:t>년대 핀란드에 심각한 위기</a:t>
            </a:r>
            <a:r>
              <a:rPr lang="en-US" altLang="ko-KR" sz="2000" b="1" dirty="0">
                <a:latin typeface="Malgun Gothic"/>
                <a:ea typeface="+mn-lt"/>
                <a:cs typeface="+mn-lt"/>
              </a:rPr>
              <a:t>.</a:t>
            </a:r>
            <a:r>
              <a:rPr lang="ko-KR" altLang="en-US" sz="2000" b="1" dirty="0">
                <a:latin typeface="Malgun Gothic"/>
                <a:ea typeface="Malgun Gothic"/>
                <a:cs typeface="+mn-lt"/>
              </a:rPr>
              <a:t> </a:t>
            </a:r>
            <a:r>
              <a:rPr lang="ko-KR" altLang="en-US" sz="2000" dirty="0">
                <a:latin typeface="Malgun Gothic"/>
                <a:ea typeface="Malgun Gothic"/>
                <a:cs typeface="+mn-lt"/>
              </a:rPr>
              <a:t>국가적 위기에 세계 최초로 </a:t>
            </a:r>
            <a:r>
              <a:rPr lang="ko-KR" altLang="en-US" sz="2000" b="1" dirty="0">
                <a:latin typeface="Malgun Gothic"/>
                <a:ea typeface="Malgun Gothic"/>
                <a:cs typeface="+mn-lt"/>
              </a:rPr>
              <a:t>국가혁신시스템 </a:t>
            </a:r>
            <a:r>
              <a:rPr lang="en-US" altLang="ko-KR" sz="2000" b="1" dirty="0">
                <a:latin typeface="Malgun Gothic"/>
                <a:ea typeface="+mn-lt"/>
                <a:cs typeface="+mn-lt"/>
              </a:rPr>
              <a:t>(National Innovation System)</a:t>
            </a:r>
            <a:r>
              <a:rPr lang="ko-KR" altLang="en-US" sz="2000" dirty="0">
                <a:latin typeface="Malgun Gothic"/>
                <a:ea typeface="Malgun Gothic"/>
                <a:cs typeface="+mn-lt"/>
              </a:rPr>
              <a:t>을 도입</a:t>
            </a:r>
            <a:r>
              <a:rPr lang="en-US" altLang="ko-KR" sz="2000" dirty="0">
                <a:latin typeface="Malgun Gothic"/>
                <a:ea typeface="Malgun Gothic"/>
                <a:cs typeface="+mn-lt"/>
              </a:rPr>
              <a:t>. </a:t>
            </a:r>
            <a:r>
              <a:rPr lang="ko-KR" altLang="en-US" sz="2000" dirty="0">
                <a:latin typeface="Malgun Gothic"/>
                <a:ea typeface="Malgun Gothic"/>
                <a:cs typeface="+mn-lt"/>
              </a:rPr>
              <a:t>첫 번째 혁신 대상이 교육 분야로 </a:t>
            </a:r>
            <a:r>
              <a:rPr lang="en-US" altLang="ko-KR" sz="2000" dirty="0">
                <a:latin typeface="Malgun Gothic"/>
                <a:ea typeface="+mn-lt"/>
                <a:cs typeface="+mn-lt"/>
              </a:rPr>
              <a:t>1994</a:t>
            </a:r>
            <a:r>
              <a:rPr lang="ko-KR" altLang="en-US" sz="2000" dirty="0">
                <a:latin typeface="Malgun Gothic"/>
                <a:ea typeface="Malgun Gothic"/>
                <a:cs typeface="+mn-lt"/>
              </a:rPr>
              <a:t>년 대대적인 교육제도를 개혁했다</a:t>
            </a:r>
            <a:r>
              <a:rPr lang="en-US" altLang="ko-KR" sz="2000" dirty="0">
                <a:latin typeface="Malgun Gothic"/>
                <a:ea typeface="+mn-lt"/>
                <a:cs typeface="+mn-lt"/>
              </a:rPr>
              <a:t>. </a:t>
            </a:r>
            <a:endParaRPr lang="ko-KR" altLang="en-US" sz="2000" dirty="0">
              <a:ea typeface="+mn-lt"/>
              <a:cs typeface="+mn-lt"/>
            </a:endParaRPr>
          </a:p>
          <a:p>
            <a:r>
              <a:rPr lang="ko-KR" altLang="en-US" sz="2000" dirty="0">
                <a:latin typeface="Malgun Gothic"/>
                <a:ea typeface="Malgun Gothic"/>
                <a:cs typeface="+mn-lt"/>
              </a:rPr>
              <a:t>먼저 중앙정부에 집중되어 있던 교육 재정과 행정 등 교육관련 모든 것을 탈중앙화를 추진하여 지방정부와 교육일선 권한이 대폭 강화되었다</a:t>
            </a:r>
            <a:r>
              <a:rPr lang="en-US" altLang="ko-KR" sz="2000" dirty="0">
                <a:latin typeface="Malgun Gothic"/>
                <a:ea typeface="+mn-lt"/>
                <a:cs typeface="+mn-lt"/>
              </a:rPr>
              <a:t>. </a:t>
            </a:r>
            <a:endParaRPr lang="en-US" altLang="ko-KR" sz="2000" dirty="0">
              <a:ea typeface="+mn-lt"/>
              <a:cs typeface="+mn-lt"/>
            </a:endParaRPr>
          </a:p>
          <a:p>
            <a:r>
              <a:rPr lang="ko-KR" altLang="en-US" sz="2000" dirty="0">
                <a:ea typeface="+mn-lt"/>
                <a:cs typeface="+mn-lt"/>
              </a:rPr>
              <a:t>또한 </a:t>
            </a:r>
            <a:r>
              <a:rPr lang="en-US" altLang="ko-KR" sz="2000" dirty="0">
                <a:ea typeface="+mn-lt"/>
                <a:cs typeface="+mn-lt"/>
              </a:rPr>
              <a:t>300</a:t>
            </a:r>
            <a:r>
              <a:rPr lang="ko-KR" altLang="en-US" sz="2000" dirty="0">
                <a:ea typeface="+mn-lt"/>
                <a:cs typeface="+mn-lt"/>
              </a:rPr>
              <a:t>여개 직업관련 기관과 전문대학을 </a:t>
            </a:r>
            <a:r>
              <a:rPr lang="en-US" altLang="ko-KR" sz="2000" dirty="0">
                <a:ea typeface="+mn-lt"/>
                <a:cs typeface="+mn-lt"/>
              </a:rPr>
              <a:t>29</a:t>
            </a:r>
            <a:r>
              <a:rPr lang="ko-KR" altLang="en-US" sz="2000" dirty="0">
                <a:ea typeface="+mn-lt"/>
                <a:cs typeface="+mn-lt"/>
              </a:rPr>
              <a:t>개 </a:t>
            </a:r>
            <a:r>
              <a:rPr lang="en-US" altLang="ko-KR" sz="2000" dirty="0">
                <a:ea typeface="+mn-lt"/>
                <a:cs typeface="+mn-lt"/>
              </a:rPr>
              <a:t>3~4</a:t>
            </a:r>
            <a:r>
              <a:rPr lang="ko-KR" altLang="en-US" sz="2000" dirty="0">
                <a:ea typeface="+mn-lt"/>
                <a:cs typeface="+mn-lt"/>
              </a:rPr>
              <a:t>년제 </a:t>
            </a:r>
            <a:r>
              <a:rPr lang="ko-KR" altLang="en-US" sz="2000" dirty="0" err="1">
                <a:ea typeface="+mn-lt"/>
                <a:cs typeface="+mn-lt"/>
              </a:rPr>
              <a:t>폴리텍</a:t>
            </a:r>
            <a:r>
              <a:rPr lang="ko-KR" altLang="en-US" sz="2000" dirty="0">
                <a:ea typeface="+mn-lt"/>
                <a:cs typeface="+mn-lt"/>
              </a:rPr>
              <a:t> </a:t>
            </a:r>
            <a:r>
              <a:rPr lang="en-US" altLang="ko-KR" sz="2000" dirty="0">
                <a:ea typeface="+mn-lt"/>
                <a:cs typeface="+mn-lt"/>
              </a:rPr>
              <a:t>(Polytech)</a:t>
            </a:r>
            <a:r>
              <a:rPr lang="ko-KR" altLang="en-US" sz="2000" dirty="0" err="1">
                <a:ea typeface="+mn-lt"/>
                <a:cs typeface="+mn-lt"/>
              </a:rPr>
              <a:t>으로</a:t>
            </a:r>
            <a:r>
              <a:rPr lang="ko-KR" altLang="en-US" sz="2000" dirty="0">
                <a:ea typeface="+mn-lt"/>
                <a:cs typeface="+mn-lt"/>
              </a:rPr>
              <a:t> 바꾸고</a:t>
            </a:r>
            <a:r>
              <a:rPr lang="en-US" altLang="ko-KR" sz="2000" dirty="0">
                <a:ea typeface="+mn-lt"/>
                <a:cs typeface="+mn-lt"/>
              </a:rPr>
              <a:t> </a:t>
            </a:r>
            <a:r>
              <a:rPr lang="ko-KR" altLang="en-US" sz="2000" dirty="0">
                <a:ea typeface="+mn-lt"/>
                <a:cs typeface="+mn-lt"/>
              </a:rPr>
              <a:t>산업계</a:t>
            </a:r>
            <a:r>
              <a:rPr lang="en-US" altLang="ko-KR" sz="2000" dirty="0">
                <a:ea typeface="+mn-lt"/>
                <a:cs typeface="+mn-lt"/>
              </a:rPr>
              <a:t> </a:t>
            </a:r>
            <a:r>
              <a:rPr lang="ko-KR" altLang="en-US" sz="2000" dirty="0">
                <a:ea typeface="+mn-lt"/>
                <a:cs typeface="+mn-lt"/>
              </a:rPr>
              <a:t>엔지니어들의</a:t>
            </a:r>
            <a:r>
              <a:rPr lang="en-US" altLang="ko-KR" sz="2000" dirty="0">
                <a:ea typeface="+mn-lt"/>
                <a:cs typeface="+mn-lt"/>
              </a:rPr>
              <a:t> </a:t>
            </a:r>
            <a:r>
              <a:rPr lang="ko-KR" altLang="en-US" sz="2000" dirty="0">
                <a:ea typeface="+mn-lt"/>
                <a:cs typeface="+mn-lt"/>
              </a:rPr>
              <a:t>교수</a:t>
            </a:r>
            <a:r>
              <a:rPr lang="en-US" altLang="ko-KR" sz="2000" dirty="0">
                <a:ea typeface="+mn-lt"/>
                <a:cs typeface="+mn-lt"/>
              </a:rPr>
              <a:t> </a:t>
            </a:r>
            <a:r>
              <a:rPr lang="ko-KR" altLang="en-US" sz="2000" dirty="0">
                <a:ea typeface="+mn-lt"/>
                <a:cs typeface="+mn-lt"/>
              </a:rPr>
              <a:t>겸직을</a:t>
            </a:r>
            <a:r>
              <a:rPr lang="en-US" altLang="ko-KR" sz="2000" dirty="0">
                <a:ea typeface="+mn-lt"/>
                <a:cs typeface="+mn-lt"/>
              </a:rPr>
              <a:t> </a:t>
            </a:r>
            <a:r>
              <a:rPr lang="ko-KR" altLang="en-US" sz="2000" dirty="0">
                <a:ea typeface="+mn-lt"/>
                <a:cs typeface="+mn-lt"/>
              </a:rPr>
              <a:t>가능하게</a:t>
            </a:r>
            <a:r>
              <a:rPr lang="en-US" altLang="ko-KR" sz="2000" dirty="0">
                <a:ea typeface="+mn-lt"/>
                <a:cs typeface="+mn-lt"/>
              </a:rPr>
              <a:t> </a:t>
            </a:r>
            <a:r>
              <a:rPr lang="ko-KR" altLang="en-US" sz="2000" dirty="0">
                <a:ea typeface="+mn-lt"/>
                <a:cs typeface="+mn-lt"/>
              </a:rPr>
              <a:t>하여</a:t>
            </a:r>
            <a:r>
              <a:rPr lang="en-US" altLang="ko-KR" sz="2000" dirty="0">
                <a:ea typeface="+mn-lt"/>
                <a:cs typeface="+mn-lt"/>
              </a:rPr>
              <a:t> </a:t>
            </a:r>
            <a:r>
              <a:rPr lang="ko-KR" altLang="en-US" sz="2000" dirty="0">
                <a:ea typeface="+mn-lt"/>
                <a:cs typeface="+mn-lt"/>
              </a:rPr>
              <a:t>산학연</a:t>
            </a:r>
            <a:r>
              <a:rPr lang="en-US" altLang="ko-KR" sz="2000" dirty="0">
                <a:ea typeface="+mn-lt"/>
                <a:cs typeface="+mn-lt"/>
              </a:rPr>
              <a:t> </a:t>
            </a:r>
            <a:r>
              <a:rPr lang="ko-KR" altLang="en-US" sz="2000" dirty="0">
                <a:ea typeface="+mn-lt"/>
                <a:cs typeface="+mn-lt"/>
              </a:rPr>
              <a:t>시스템을</a:t>
            </a:r>
            <a:r>
              <a:rPr lang="en-US" altLang="ko-KR" sz="2000" dirty="0">
                <a:ea typeface="+mn-lt"/>
                <a:cs typeface="+mn-lt"/>
              </a:rPr>
              <a:t> </a:t>
            </a:r>
            <a:r>
              <a:rPr lang="ko-KR" altLang="en-US" sz="2000" dirty="0">
                <a:ea typeface="+mn-lt"/>
                <a:cs typeface="+mn-lt"/>
              </a:rPr>
              <a:t>공고히</a:t>
            </a:r>
            <a:r>
              <a:rPr lang="en-US" altLang="ko-KR" sz="2000" dirty="0">
                <a:ea typeface="+mn-lt"/>
                <a:cs typeface="+mn-lt"/>
              </a:rPr>
              <a:t> </a:t>
            </a:r>
            <a:r>
              <a:rPr lang="ko-KR" altLang="en-US" sz="2000" dirty="0">
                <a:ea typeface="+mn-lt"/>
                <a:cs typeface="+mn-lt"/>
              </a:rPr>
              <a:t>했다</a:t>
            </a:r>
            <a:r>
              <a:rPr lang="en-US" altLang="ko-KR" sz="2000" dirty="0">
                <a:ea typeface="+mn-lt"/>
                <a:cs typeface="+mn-lt"/>
              </a:rPr>
              <a:t>. </a:t>
            </a:r>
            <a:endParaRPr lang="en-US" dirty="0"/>
          </a:p>
          <a:p>
            <a:r>
              <a:rPr lang="ko-KR" altLang="en-US" sz="2000" dirty="0">
                <a:latin typeface="Malgun Gothic"/>
                <a:ea typeface="Malgun Gothic"/>
              </a:rPr>
              <a:t>지역별로 </a:t>
            </a:r>
            <a:r>
              <a:rPr lang="ko-KR" altLang="en-US" sz="2000" dirty="0" err="1">
                <a:latin typeface="Malgun Gothic"/>
                <a:ea typeface="Malgun Gothic"/>
              </a:rPr>
              <a:t>사이언스파크가</a:t>
            </a:r>
            <a:r>
              <a:rPr lang="ko-KR" altLang="en-US" sz="2000" dirty="0">
                <a:latin typeface="Malgun Gothic"/>
                <a:ea typeface="Malgun Gothic"/>
              </a:rPr>
              <a:t> 설립되면서 대학이 혁신 중개자 </a:t>
            </a:r>
            <a:r>
              <a:rPr lang="en-US" sz="2000" dirty="0">
                <a:latin typeface="Malgun Gothic"/>
                <a:ea typeface="Malgun Gothic"/>
              </a:rPr>
              <a:t>(innovation intermediator) </a:t>
            </a:r>
            <a:r>
              <a:rPr lang="ko-KR" altLang="en-US" sz="2000" dirty="0">
                <a:latin typeface="Malgun Gothic"/>
                <a:ea typeface="Malgun Gothic"/>
              </a:rPr>
              <a:t>역할을 했고 본격적인 산학연 클러스터 시대에 돌입</a:t>
            </a:r>
            <a:r>
              <a:rPr lang="en-US" sz="2000" dirty="0">
                <a:latin typeface="Malgun Gothic"/>
                <a:ea typeface="Malgun Gothic"/>
              </a:rPr>
              <a:t>. 1994</a:t>
            </a:r>
            <a:r>
              <a:rPr lang="ko-KR" altLang="en-US" sz="2000" dirty="0">
                <a:latin typeface="Malgun Gothic"/>
                <a:ea typeface="Malgun Gothic"/>
              </a:rPr>
              <a:t>년 지역혁신클러스터 프로그램 </a:t>
            </a:r>
            <a:r>
              <a:rPr lang="en-US" sz="2000" dirty="0">
                <a:latin typeface="Malgun Gothic"/>
                <a:ea typeface="Malgun Gothic"/>
              </a:rPr>
              <a:t>(Centers of Expertise (</a:t>
            </a:r>
            <a:r>
              <a:rPr lang="en-US" sz="2000" dirty="0" err="1">
                <a:latin typeface="Malgun Gothic"/>
                <a:ea typeface="Malgun Gothic"/>
              </a:rPr>
              <a:t>CoE</a:t>
            </a:r>
            <a:r>
              <a:rPr lang="en-US" sz="2000" dirty="0">
                <a:latin typeface="Malgun Gothic"/>
                <a:ea typeface="Malgun Gothic"/>
              </a:rPr>
              <a:t>) Program)</a:t>
            </a:r>
            <a:r>
              <a:rPr lang="ko-KR" altLang="en-US" sz="2000" dirty="0">
                <a:latin typeface="Malgun Gothic"/>
                <a:ea typeface="Malgun Gothic"/>
              </a:rPr>
              <a:t>이 시작되어 </a:t>
            </a:r>
            <a:r>
              <a:rPr lang="en-US" sz="2000" dirty="0">
                <a:latin typeface="Malgun Gothic"/>
                <a:ea typeface="Malgun Gothic"/>
              </a:rPr>
              <a:t>20</a:t>
            </a:r>
            <a:r>
              <a:rPr lang="ko-KR" altLang="en-US" sz="2000" dirty="0">
                <a:latin typeface="Malgun Gothic"/>
                <a:ea typeface="Malgun Gothic"/>
              </a:rPr>
              <a:t>여년에 걸쳐 </a:t>
            </a:r>
            <a:r>
              <a:rPr lang="en-US" sz="2000" dirty="0">
                <a:latin typeface="Malgun Gothic"/>
                <a:ea typeface="Malgun Gothic"/>
              </a:rPr>
              <a:t>21</a:t>
            </a:r>
            <a:r>
              <a:rPr lang="ko-KR" altLang="en-US" sz="2000" dirty="0">
                <a:latin typeface="Malgun Gothic"/>
                <a:ea typeface="Malgun Gothic"/>
              </a:rPr>
              <a:t>개 지역혁신클러스터가 만들어지고 </a:t>
            </a:r>
            <a:r>
              <a:rPr lang="en-US" sz="2000" dirty="0">
                <a:latin typeface="Malgun Gothic"/>
                <a:ea typeface="Malgun Gothic"/>
              </a:rPr>
              <a:t>8,000</a:t>
            </a:r>
            <a:r>
              <a:rPr lang="ko-KR" altLang="en-US" sz="2000" dirty="0">
                <a:latin typeface="Malgun Gothic"/>
                <a:ea typeface="Malgun Gothic"/>
              </a:rPr>
              <a:t>개의 기업이 참여했는데 지역 대학이 중추적 역할을 해왔다</a:t>
            </a:r>
            <a:r>
              <a:rPr lang="en-US" sz="2000" dirty="0">
                <a:latin typeface="Malgun Gothic"/>
                <a:ea typeface="Malgun Gothic"/>
              </a:rPr>
              <a:t>.</a:t>
            </a:r>
            <a:endParaRPr lang="en-US" dirty="0">
              <a:ea typeface="맑은 고딕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DA3DBF1E-DE14-6DF3-71B5-AFD252921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42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73935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2EC085A-8615-4664-B7C9-6093CF2842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4489" y="1420722"/>
            <a:ext cx="8229600" cy="4525963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altLang="ko-KR" sz="2000" b="1" dirty="0">
                <a:ea typeface="맑은 고딕"/>
              </a:rPr>
              <a:t>2000년대 </a:t>
            </a:r>
            <a:r>
              <a:rPr lang="ko-KR" altLang="en-US" sz="2000" b="1" dirty="0">
                <a:ea typeface="맑은 고딕"/>
              </a:rPr>
              <a:t>대학 고도화 정책</a:t>
            </a:r>
            <a:endParaRPr lang="en-US" altLang="ko-KR" sz="2000" b="1" dirty="0">
              <a:ea typeface="맑은 고딕"/>
            </a:endParaRPr>
          </a:p>
          <a:p>
            <a:endParaRPr lang="en-US" altLang="ko-KR" sz="2000" b="1" dirty="0">
              <a:ea typeface="맑은 고딕"/>
            </a:endParaRPr>
          </a:p>
          <a:p>
            <a:r>
              <a:rPr lang="ko-KR" altLang="en-US" sz="2000" b="1" dirty="0">
                <a:ea typeface="맑은 고딕"/>
              </a:rPr>
              <a:t>첫째</a:t>
            </a:r>
            <a:r>
              <a:rPr lang="en-US" altLang="ko-KR" sz="2000" b="1" dirty="0">
                <a:ea typeface="맑은 고딕"/>
              </a:rPr>
              <a:t>, </a:t>
            </a:r>
            <a:r>
              <a:rPr lang="ko-KR" altLang="en-US" sz="2000" b="1" dirty="0" err="1">
                <a:ea typeface="맑은 고딕"/>
              </a:rPr>
              <a:t>폴리텍</a:t>
            </a:r>
            <a:r>
              <a:rPr lang="ko-KR" altLang="en-US" sz="2000" b="1" dirty="0">
                <a:ea typeface="맑은 고딕"/>
              </a:rPr>
              <a:t> 업그레이드</a:t>
            </a:r>
            <a:endParaRPr lang="en-US" altLang="ko-KR" sz="2000" dirty="0">
              <a:ea typeface="+mn-lt"/>
              <a:cs typeface="+mn-lt"/>
            </a:endParaRPr>
          </a:p>
          <a:p>
            <a:r>
              <a:rPr lang="en-US" altLang="ko-KR" sz="2000" dirty="0">
                <a:ea typeface="+mn-lt"/>
                <a:cs typeface="+mn-lt"/>
              </a:rPr>
              <a:t>2000</a:t>
            </a:r>
            <a:r>
              <a:rPr lang="ko-KR" altLang="en-US" sz="2000" dirty="0">
                <a:ea typeface="+mn-lt"/>
                <a:cs typeface="+mn-lt"/>
              </a:rPr>
              <a:t>년대 중반에는 </a:t>
            </a:r>
            <a:r>
              <a:rPr lang="en-US" altLang="ko-KR" sz="2000" b="1" dirty="0">
                <a:ea typeface="+mn-lt"/>
                <a:cs typeface="+mn-lt"/>
              </a:rPr>
              <a:t>29</a:t>
            </a:r>
            <a:r>
              <a:rPr lang="ko-KR" altLang="en-US" sz="2000" b="1" dirty="0">
                <a:ea typeface="+mn-lt"/>
                <a:cs typeface="+mn-lt"/>
              </a:rPr>
              <a:t>개 </a:t>
            </a:r>
            <a:r>
              <a:rPr lang="ko-KR" altLang="en-US" sz="2000" b="1" dirty="0" err="1">
                <a:ea typeface="+mn-lt"/>
                <a:cs typeface="+mn-lt"/>
              </a:rPr>
              <a:t>폴리텍</a:t>
            </a:r>
            <a:r>
              <a:rPr lang="ko-KR" altLang="en-US" sz="2000" b="1" dirty="0">
                <a:ea typeface="+mn-lt"/>
                <a:cs typeface="+mn-lt"/>
              </a:rPr>
              <a:t> </a:t>
            </a:r>
            <a:r>
              <a:rPr lang="en-US" altLang="ko-KR" sz="2000" b="1" dirty="0">
                <a:ea typeface="+mn-lt"/>
                <a:cs typeface="+mn-lt"/>
              </a:rPr>
              <a:t>24</a:t>
            </a:r>
            <a:r>
              <a:rPr lang="ko-KR" altLang="en-US" sz="2000" b="1" dirty="0">
                <a:ea typeface="+mn-lt"/>
                <a:cs typeface="+mn-lt"/>
              </a:rPr>
              <a:t>개 응용과학대학으로 개편</a:t>
            </a:r>
            <a:r>
              <a:rPr lang="en-US" altLang="ko-KR" sz="2000" b="1" dirty="0">
                <a:ea typeface="+mn-lt"/>
                <a:cs typeface="+mn-lt"/>
              </a:rPr>
              <a:t>. </a:t>
            </a:r>
            <a:endParaRPr lang="ko-KR" altLang="en-US" sz="2000" b="1" dirty="0">
              <a:ea typeface="맑은 고딕" panose="020B0503020000020004" pitchFamily="34" charset="-127"/>
              <a:cs typeface="+mn-lt"/>
            </a:endParaRPr>
          </a:p>
          <a:p>
            <a:r>
              <a:rPr lang="ko-KR" altLang="en-US" sz="2000" dirty="0">
                <a:ea typeface="+mn-lt"/>
                <a:cs typeface="+mn-lt"/>
              </a:rPr>
              <a:t>고등학교를 졸업하고 직장 생활하던 중 또는 실업상태에 놓여 새로운 기술을 익힐 필요가 있을 때 자신의 수준에 맞게 직업교육센터 또는 응용과학대학을 선택할 수 있다</a:t>
            </a:r>
            <a:r>
              <a:rPr lang="en-US" altLang="ko-KR" sz="2000" dirty="0">
                <a:ea typeface="+mn-lt"/>
                <a:cs typeface="+mn-lt"/>
              </a:rPr>
              <a:t>. </a:t>
            </a:r>
            <a:r>
              <a:rPr lang="ko-KR" altLang="en-US" sz="2000" dirty="0">
                <a:ea typeface="+mn-lt"/>
                <a:cs typeface="+mn-lt"/>
              </a:rPr>
              <a:t>응용과학대학에서 입학해서 학사를 마치고 다시 사회로 복귀할 수 있고</a:t>
            </a:r>
            <a:r>
              <a:rPr lang="en-US" altLang="ko-KR" sz="2000" dirty="0">
                <a:ea typeface="+mn-lt"/>
                <a:cs typeface="+mn-lt"/>
              </a:rPr>
              <a:t>, </a:t>
            </a:r>
            <a:r>
              <a:rPr lang="ko-KR" altLang="en-US" sz="2000" dirty="0">
                <a:ea typeface="+mn-lt"/>
                <a:cs typeface="+mn-lt"/>
              </a:rPr>
              <a:t>석사를 마친 후에 보다 깊은 학문탐구 또는 기술개발을 원하면 일반 대학 박사로 진학할 수 있는 루트를 열어 둔 것이다</a:t>
            </a:r>
            <a:r>
              <a:rPr lang="en-US" altLang="ko-KR" sz="2000" dirty="0">
                <a:ea typeface="+mn-lt"/>
                <a:cs typeface="+mn-lt"/>
              </a:rPr>
              <a:t>. </a:t>
            </a:r>
            <a:endParaRPr lang="ko-KR" altLang="en-US" sz="2000" dirty="0">
              <a:ea typeface="+mn-lt"/>
              <a:cs typeface="+mn-lt"/>
            </a:endParaRPr>
          </a:p>
          <a:p>
            <a:r>
              <a:rPr lang="ko-KR" altLang="en-US" sz="2000" dirty="0">
                <a:ea typeface="+mn-lt"/>
                <a:cs typeface="+mn-lt"/>
              </a:rPr>
              <a:t>모두 무료이므로 시대를 앞서가는 기술자 또는 연구자로 자기개발이 가능하며 해당 지역 기업체와 산학연 협력이 연계되어 지역산업발전에도 중추적인 역할을 할 수 있다</a:t>
            </a:r>
            <a:r>
              <a:rPr lang="en-US" altLang="ko-KR" sz="2000" dirty="0">
                <a:ea typeface="+mn-lt"/>
                <a:cs typeface="+mn-lt"/>
              </a:rPr>
              <a:t>. </a:t>
            </a:r>
            <a:r>
              <a:rPr lang="ko-KR" altLang="en-US" sz="2000" dirty="0">
                <a:ea typeface="+mn-lt"/>
                <a:cs typeface="+mn-lt"/>
              </a:rPr>
              <a:t>이는 앞서 말한 </a:t>
            </a:r>
            <a:r>
              <a:rPr lang="en-US" altLang="ko-KR" sz="2000" dirty="0">
                <a:ea typeface="+mn-lt"/>
                <a:cs typeface="+mn-lt"/>
              </a:rPr>
              <a:t>‘</a:t>
            </a:r>
            <a:r>
              <a:rPr lang="ko-KR" altLang="en-US" sz="2000" dirty="0">
                <a:ea typeface="+mn-lt"/>
                <a:cs typeface="+mn-lt"/>
              </a:rPr>
              <a:t>집 근처에 훌륭한 학교</a:t>
            </a:r>
            <a:r>
              <a:rPr lang="en-US" altLang="ko-KR" sz="2000" dirty="0">
                <a:ea typeface="+mn-lt"/>
                <a:cs typeface="+mn-lt"/>
              </a:rPr>
              <a:t>”</a:t>
            </a:r>
            <a:r>
              <a:rPr lang="ko-KR" altLang="en-US" sz="2000" dirty="0">
                <a:ea typeface="+mn-lt"/>
                <a:cs typeface="+mn-lt"/>
              </a:rPr>
              <a:t>가 있기에 가능하다</a:t>
            </a:r>
            <a:r>
              <a:rPr lang="en-US" altLang="ko-KR" sz="2000" dirty="0">
                <a:ea typeface="+mn-lt"/>
                <a:cs typeface="+mn-lt"/>
              </a:rPr>
              <a:t>.</a:t>
            </a:r>
            <a:endParaRPr lang="ko-KR" altLang="en-US" sz="2000" dirty="0">
              <a:ea typeface="맑은 고딕"/>
            </a:endParaRPr>
          </a:p>
          <a:p>
            <a:endParaRPr lang="ko-KR" altLang="en-US" sz="2000" dirty="0">
              <a:ea typeface="맑은 고딕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A606E84C-8825-48AF-5C59-B8C9EE376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43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81422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283A864-8C7D-4229-8609-3FAD2CF3DF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 sz="2000" b="1" dirty="0">
                <a:ea typeface="+mn-lt"/>
                <a:cs typeface="+mn-lt"/>
              </a:rPr>
              <a:t>둘째</a:t>
            </a:r>
            <a:r>
              <a:rPr lang="en-US" altLang="ko-KR" sz="2000" b="1" dirty="0">
                <a:ea typeface="+mn-lt"/>
                <a:cs typeface="+mn-lt"/>
              </a:rPr>
              <a:t>, </a:t>
            </a:r>
            <a:r>
              <a:rPr lang="ko-KR" altLang="en-US" sz="2000" b="1" dirty="0">
                <a:ea typeface="+mn-lt"/>
                <a:cs typeface="+mn-lt"/>
              </a:rPr>
              <a:t>대학 통합</a:t>
            </a:r>
            <a:r>
              <a:rPr lang="en-US" altLang="ko-KR" sz="2000" b="1" dirty="0">
                <a:ea typeface="+mn-lt"/>
                <a:cs typeface="+mn-lt"/>
              </a:rPr>
              <a:t>(20</a:t>
            </a:r>
            <a:r>
              <a:rPr lang="ko-KR" altLang="en-US" sz="2000" b="1" dirty="0">
                <a:ea typeface="+mn-lt"/>
                <a:cs typeface="+mn-lt"/>
              </a:rPr>
              <a:t>개</a:t>
            </a:r>
            <a:r>
              <a:rPr lang="en-US" altLang="ko-KR" sz="2000" b="1" dirty="0">
                <a:ea typeface="+mn-lt"/>
                <a:cs typeface="+mn-lt"/>
              </a:rPr>
              <a:t>-&gt;</a:t>
            </a:r>
            <a:r>
              <a:rPr lang="ko-KR" altLang="en-US" sz="2000" b="1" dirty="0">
                <a:ea typeface="+mn-lt"/>
                <a:cs typeface="+mn-lt"/>
              </a:rPr>
              <a:t> </a:t>
            </a:r>
            <a:r>
              <a:rPr lang="en-US" altLang="ko-KR" sz="2000" b="1" dirty="0">
                <a:ea typeface="+mn-lt"/>
                <a:cs typeface="+mn-lt"/>
              </a:rPr>
              <a:t>14</a:t>
            </a:r>
            <a:r>
              <a:rPr lang="ko-KR" altLang="en-US" sz="2000" b="1" dirty="0">
                <a:ea typeface="+mn-lt"/>
                <a:cs typeface="+mn-lt"/>
              </a:rPr>
              <a:t>개 대학</a:t>
            </a:r>
            <a:r>
              <a:rPr lang="en-US" altLang="ko-KR" sz="2000" b="1" dirty="0">
                <a:ea typeface="+mn-lt"/>
                <a:cs typeface="+mn-lt"/>
              </a:rPr>
              <a:t>, </a:t>
            </a:r>
            <a:r>
              <a:rPr lang="ko-KR" altLang="en-US" sz="2000" b="1" dirty="0">
                <a:ea typeface="+mn-lt"/>
                <a:cs typeface="+mn-lt"/>
              </a:rPr>
              <a:t>특성화 단과대학</a:t>
            </a:r>
            <a:r>
              <a:rPr lang="en-US" altLang="ko-KR" sz="2000" b="1" dirty="0">
                <a:ea typeface="+mn-lt"/>
                <a:cs typeface="+mn-lt"/>
              </a:rPr>
              <a:t>-&gt; </a:t>
            </a:r>
            <a:r>
              <a:rPr lang="ko-KR" altLang="en-US" sz="2000" b="1" dirty="0">
                <a:ea typeface="+mn-lt"/>
                <a:cs typeface="+mn-lt"/>
              </a:rPr>
              <a:t>종합대학</a:t>
            </a:r>
            <a:r>
              <a:rPr lang="en-US" altLang="ko-KR" sz="2000" b="1" dirty="0">
                <a:ea typeface="+mn-lt"/>
                <a:cs typeface="+mn-lt"/>
              </a:rPr>
              <a:t>)</a:t>
            </a:r>
          </a:p>
          <a:p>
            <a:r>
              <a:rPr lang="ko-KR" altLang="en-US" sz="2000" b="1" dirty="0">
                <a:ea typeface="+mn-lt"/>
                <a:cs typeface="+mn-lt"/>
              </a:rPr>
              <a:t>대학 통합으로 대표적인 것은 알토대학</a:t>
            </a:r>
            <a:r>
              <a:rPr lang="ko-KR" altLang="en-US" sz="2000" dirty="0">
                <a:ea typeface="+mn-lt"/>
                <a:cs typeface="+mn-lt"/>
              </a:rPr>
              <a:t> </a:t>
            </a:r>
            <a:r>
              <a:rPr lang="en-US" altLang="ko-KR" sz="2000" dirty="0">
                <a:ea typeface="+mn-lt"/>
                <a:cs typeface="+mn-lt"/>
              </a:rPr>
              <a:t>(Alto University)</a:t>
            </a:r>
            <a:endParaRPr lang="ko-KR" altLang="en-US" sz="2000" dirty="0">
              <a:ea typeface="맑은 고딕" panose="020B0503020000020004" pitchFamily="34" charset="-127"/>
              <a:cs typeface="+mn-lt"/>
            </a:endParaRPr>
          </a:p>
          <a:p>
            <a:endParaRPr lang="en-US" altLang="ko-KR" sz="2000" dirty="0">
              <a:ea typeface="+mn-lt"/>
              <a:cs typeface="+mn-lt"/>
            </a:endParaRPr>
          </a:p>
          <a:p>
            <a:r>
              <a:rPr lang="en-US" altLang="ko-KR" sz="2000" dirty="0">
                <a:ea typeface="+mn-lt"/>
                <a:cs typeface="+mn-lt"/>
              </a:rPr>
              <a:t>2010</a:t>
            </a:r>
            <a:r>
              <a:rPr lang="ko-KR" altLang="en-US" sz="2000" dirty="0">
                <a:ea typeface="+mn-lt"/>
                <a:cs typeface="+mn-lt"/>
              </a:rPr>
              <a:t>년 </a:t>
            </a:r>
            <a:r>
              <a:rPr lang="en-US" altLang="ko-KR" sz="2000" dirty="0">
                <a:ea typeface="+mn-lt"/>
                <a:cs typeface="+mn-lt"/>
              </a:rPr>
              <a:t>1</a:t>
            </a:r>
            <a:r>
              <a:rPr lang="ko-KR" altLang="en-US" sz="2000" dirty="0">
                <a:ea typeface="+mn-lt"/>
                <a:cs typeface="+mn-lt"/>
              </a:rPr>
              <a:t>월 설립된 알토대학은 헬싱키공과대학</a:t>
            </a:r>
            <a:r>
              <a:rPr lang="en-US" altLang="ko-KR" sz="2000" dirty="0">
                <a:ea typeface="+mn-lt"/>
                <a:cs typeface="+mn-lt"/>
              </a:rPr>
              <a:t>, </a:t>
            </a:r>
            <a:r>
              <a:rPr lang="ko-KR" altLang="en-US" sz="2000" dirty="0">
                <a:ea typeface="+mn-lt"/>
                <a:cs typeface="+mn-lt"/>
              </a:rPr>
              <a:t>헬싱키경제대학 그리고 헬싱키예술디자인 대학이 통합된 대학이다</a:t>
            </a:r>
            <a:r>
              <a:rPr lang="en-US" altLang="ko-KR" sz="2000" dirty="0">
                <a:ea typeface="+mn-lt"/>
                <a:cs typeface="+mn-lt"/>
              </a:rPr>
              <a:t>. 3</a:t>
            </a:r>
            <a:r>
              <a:rPr lang="ko-KR" altLang="en-US" sz="2000" dirty="0">
                <a:ea typeface="+mn-lt"/>
                <a:cs typeface="+mn-lt"/>
              </a:rPr>
              <a:t>개 대학 모두 </a:t>
            </a:r>
            <a:r>
              <a:rPr lang="en-US" altLang="ko-KR" sz="2000" dirty="0">
                <a:ea typeface="+mn-lt"/>
                <a:cs typeface="+mn-lt"/>
              </a:rPr>
              <a:t>1849</a:t>
            </a:r>
            <a:r>
              <a:rPr lang="ko-KR" altLang="en-US" sz="2000" dirty="0">
                <a:ea typeface="+mn-lt"/>
                <a:cs typeface="+mn-lt"/>
              </a:rPr>
              <a:t>년</a:t>
            </a:r>
            <a:r>
              <a:rPr lang="en-US" altLang="ko-KR" sz="2000" dirty="0">
                <a:ea typeface="+mn-lt"/>
                <a:cs typeface="+mn-lt"/>
              </a:rPr>
              <a:t>, 1904</a:t>
            </a:r>
            <a:r>
              <a:rPr lang="ko-KR" altLang="en-US" sz="2000" dirty="0">
                <a:ea typeface="+mn-lt"/>
                <a:cs typeface="+mn-lt"/>
              </a:rPr>
              <a:t>년</a:t>
            </a:r>
            <a:r>
              <a:rPr lang="en-US" altLang="ko-KR" sz="2000" dirty="0">
                <a:ea typeface="+mn-lt"/>
                <a:cs typeface="+mn-lt"/>
              </a:rPr>
              <a:t>, 1871</a:t>
            </a:r>
            <a:r>
              <a:rPr lang="ko-KR" altLang="en-US" sz="2000" dirty="0">
                <a:ea typeface="+mn-lt"/>
                <a:cs typeface="+mn-lt"/>
              </a:rPr>
              <a:t>년에 설립된 오랜 전통과 역사가 있는 대학으로 통합 당시에도 뛰어난 경쟁력을 갖고 있었으나 기술과 경영 그리고 디자인의 융합시대를 대비해 선제적으로 통합한 것이었다</a:t>
            </a:r>
            <a:r>
              <a:rPr lang="en-US" altLang="ko-KR" sz="2000" dirty="0">
                <a:ea typeface="+mn-lt"/>
                <a:cs typeface="+mn-lt"/>
              </a:rPr>
              <a:t>. </a:t>
            </a:r>
            <a:endParaRPr lang="ko-KR" altLang="en-US" sz="2000" dirty="0">
              <a:ea typeface="맑은 고딕" panose="020B0503020000020004" pitchFamily="34" charset="-127"/>
              <a:cs typeface="+mn-lt"/>
            </a:endParaRPr>
          </a:p>
          <a:p>
            <a:r>
              <a:rPr lang="ko-KR" altLang="en-US" sz="2000" dirty="0">
                <a:ea typeface="+mn-lt"/>
                <a:cs typeface="+mn-lt"/>
              </a:rPr>
              <a:t>통합을 앞두고 대학 고유 정체성</a:t>
            </a:r>
            <a:r>
              <a:rPr lang="en-US" altLang="ko-KR" sz="2000" dirty="0">
                <a:ea typeface="+mn-lt"/>
                <a:cs typeface="+mn-lt"/>
              </a:rPr>
              <a:t>, </a:t>
            </a:r>
            <a:r>
              <a:rPr lang="ko-KR" altLang="en-US" sz="2000" dirty="0">
                <a:ea typeface="+mn-lt"/>
                <a:cs typeface="+mn-lt"/>
              </a:rPr>
              <a:t>교수 신분 불안 등이 있었다</a:t>
            </a:r>
            <a:r>
              <a:rPr lang="en-US" altLang="ko-KR" sz="2000" dirty="0">
                <a:ea typeface="+mn-lt"/>
                <a:cs typeface="+mn-lt"/>
              </a:rPr>
              <a:t>. </a:t>
            </a:r>
            <a:r>
              <a:rPr lang="ko-KR" altLang="en-US" sz="2000" dirty="0">
                <a:ea typeface="+mn-lt"/>
                <a:cs typeface="+mn-lt"/>
              </a:rPr>
              <a:t>그럼에도 불구하고 그들은 중앙정부 강요에 의한 것이 아니라 대학 당사자간 협의를 통해 통합을 결정했고 </a:t>
            </a:r>
            <a:r>
              <a:rPr lang="ko-KR" altLang="en-US" sz="2000" dirty="0" err="1">
                <a:ea typeface="+mn-lt"/>
                <a:cs typeface="+mn-lt"/>
              </a:rPr>
              <a:t>다학제</a:t>
            </a:r>
            <a:r>
              <a:rPr lang="ko-KR" altLang="en-US" sz="2000" dirty="0">
                <a:ea typeface="+mn-lt"/>
                <a:cs typeface="+mn-lt"/>
              </a:rPr>
              <a:t> 융합형 대학의 모델을 만들어 알토대학을 세계적인 대학으로 키워냈다</a:t>
            </a:r>
            <a:r>
              <a:rPr lang="en-US" altLang="ko-KR" sz="2000" dirty="0">
                <a:ea typeface="+mn-lt"/>
                <a:cs typeface="+mn-lt"/>
              </a:rPr>
              <a:t>. </a:t>
            </a:r>
            <a:endParaRPr lang="ko-KR" altLang="en-US" sz="2000" dirty="0">
              <a:ea typeface="+mn-lt"/>
              <a:cs typeface="+mn-lt"/>
            </a:endParaRPr>
          </a:p>
          <a:p>
            <a:endParaRPr lang="ko-KR" altLang="en-US" sz="2000" dirty="0">
              <a:ea typeface="맑은 고딕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CA249D9A-CF89-CFDE-4849-D22EB40B2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44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107341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5D32A56-97A8-4D60-8EAE-AF16E69476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3754" y="1274501"/>
            <a:ext cx="8229600" cy="4525963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ko-KR" altLang="en-US" sz="2000" b="1" dirty="0">
                <a:ea typeface="+mn-lt"/>
                <a:cs typeface="+mn-lt"/>
              </a:rPr>
              <a:t>셋째</a:t>
            </a:r>
            <a:r>
              <a:rPr lang="en-US" altLang="ko-KR" sz="2000" b="1" dirty="0">
                <a:ea typeface="+mn-lt"/>
                <a:cs typeface="+mn-lt"/>
              </a:rPr>
              <a:t>, </a:t>
            </a:r>
            <a:r>
              <a:rPr lang="ko-KR" altLang="en-US" sz="2000" b="1" dirty="0">
                <a:ea typeface="+mn-lt"/>
                <a:cs typeface="+mn-lt"/>
              </a:rPr>
              <a:t>산학연 네트워크 대학</a:t>
            </a:r>
            <a:endParaRPr lang="en-US" altLang="ko-KR" sz="2000" b="1" dirty="0">
              <a:ea typeface="+mn-lt"/>
              <a:cs typeface="+mn-lt"/>
            </a:endParaRPr>
          </a:p>
          <a:p>
            <a:endParaRPr lang="en-US" altLang="ko-KR" sz="2000" b="1" dirty="0">
              <a:ea typeface="+mn-lt"/>
              <a:cs typeface="+mn-lt"/>
            </a:endParaRPr>
          </a:p>
          <a:p>
            <a:r>
              <a:rPr lang="en-US" altLang="ko-KR" sz="2000" b="1" dirty="0" err="1">
                <a:ea typeface="+mn-lt"/>
                <a:cs typeface="+mn-lt"/>
              </a:rPr>
              <a:t>ITech</a:t>
            </a:r>
            <a:r>
              <a:rPr lang="en-US" altLang="ko-KR" sz="2000" b="1" dirty="0">
                <a:ea typeface="+mn-lt"/>
                <a:cs typeface="+mn-lt"/>
              </a:rPr>
              <a:t> (The Finnish Institute of Technology) </a:t>
            </a:r>
            <a:r>
              <a:rPr lang="en-US" altLang="ko-KR" sz="2000" b="1" dirty="0" err="1">
                <a:ea typeface="+mn-lt"/>
                <a:cs typeface="+mn-lt"/>
              </a:rPr>
              <a:t>사례</a:t>
            </a:r>
            <a:endParaRPr lang="ko-KR" altLang="en-US" sz="2000" b="1" dirty="0" err="1">
              <a:ea typeface="맑은 고딕" panose="020B0503020000020004" pitchFamily="34" charset="-127"/>
              <a:cs typeface="+mn-lt"/>
            </a:endParaRPr>
          </a:p>
          <a:p>
            <a:r>
              <a:rPr lang="ko-KR" altLang="en-US" sz="2000" dirty="0">
                <a:ea typeface="+mn-lt"/>
                <a:cs typeface="+mn-lt"/>
              </a:rPr>
              <a:t> </a:t>
            </a:r>
            <a:r>
              <a:rPr lang="en-US" altLang="ko-KR" sz="2000" dirty="0">
                <a:ea typeface="+mn-lt"/>
                <a:cs typeface="+mn-lt"/>
              </a:rPr>
              <a:t>2017</a:t>
            </a:r>
            <a:r>
              <a:rPr lang="ko-KR" altLang="en-US" sz="2000" dirty="0">
                <a:ea typeface="+mn-lt"/>
                <a:cs typeface="+mn-lt"/>
              </a:rPr>
              <a:t>년 가을부터 시작된 핀란드 남서부 </a:t>
            </a:r>
            <a:r>
              <a:rPr lang="en-US" altLang="ko-KR" sz="2000" dirty="0">
                <a:ea typeface="+mn-lt"/>
                <a:cs typeface="+mn-lt"/>
              </a:rPr>
              <a:t>7</a:t>
            </a:r>
            <a:r>
              <a:rPr lang="ko-KR" altLang="en-US" sz="2000" dirty="0">
                <a:ea typeface="+mn-lt"/>
                <a:cs typeface="+mn-lt"/>
              </a:rPr>
              <a:t>개 대학과 핀란드 공업협회 그리고 대학 교육 관련자</a:t>
            </a:r>
            <a:r>
              <a:rPr lang="en-US" altLang="ko-KR" sz="2000" dirty="0">
                <a:ea typeface="+mn-lt"/>
                <a:cs typeface="+mn-lt"/>
              </a:rPr>
              <a:t>, </a:t>
            </a:r>
            <a:r>
              <a:rPr lang="ko-KR" altLang="en-US" sz="2000" dirty="0">
                <a:ea typeface="+mn-lt"/>
                <a:cs typeface="+mn-lt"/>
              </a:rPr>
              <a:t>엔지니어</a:t>
            </a:r>
            <a:r>
              <a:rPr lang="en-US" altLang="ko-KR" sz="2000" dirty="0">
                <a:ea typeface="+mn-lt"/>
                <a:cs typeface="+mn-lt"/>
              </a:rPr>
              <a:t>, </a:t>
            </a:r>
            <a:r>
              <a:rPr lang="ko-KR" altLang="en-US" sz="2000" dirty="0">
                <a:ea typeface="+mn-lt"/>
                <a:cs typeface="+mn-lt"/>
              </a:rPr>
              <a:t>건축가 및 과학자가 소속된 핀란드 노동 조합연맹 </a:t>
            </a:r>
            <a:r>
              <a:rPr lang="en-US" altLang="ko-KR" sz="2000" dirty="0">
                <a:ea typeface="+mn-lt"/>
                <a:cs typeface="+mn-lt"/>
              </a:rPr>
              <a:t>(TEK)</a:t>
            </a:r>
            <a:r>
              <a:rPr lang="ko-KR" altLang="en-US" sz="2000" dirty="0">
                <a:ea typeface="+mn-lt"/>
                <a:cs typeface="+mn-lt"/>
              </a:rPr>
              <a:t>이 참여하는 기술 네트워크 대학</a:t>
            </a:r>
            <a:r>
              <a:rPr lang="en-US" altLang="ko-KR" sz="2000" dirty="0">
                <a:ea typeface="+mn-lt"/>
                <a:cs typeface="+mn-lt"/>
              </a:rPr>
              <a:t>. </a:t>
            </a:r>
            <a:endParaRPr lang="ko-KR" altLang="en-US" sz="2000" dirty="0">
              <a:ea typeface="+mn-lt"/>
              <a:cs typeface="+mn-lt"/>
            </a:endParaRPr>
          </a:p>
          <a:p>
            <a:r>
              <a:rPr lang="ko-KR" altLang="en-US" sz="2000" dirty="0">
                <a:ea typeface="+mn-lt"/>
                <a:cs typeface="+mn-lt"/>
              </a:rPr>
              <a:t>핀란드 남서부는 전통적으로 조선업을 비롯한 중공업이 발달해온 곳으로 수도 헬싱키를 포함한 핀란드 산업 중심지로 장차 산업발전 속도에 부족할 것으로 예상되는 전문적 인적자원 확보를 위해 핀란드 교육문화부 </a:t>
            </a:r>
            <a:r>
              <a:rPr lang="en-US" altLang="ko-KR" sz="2000" dirty="0">
                <a:ea typeface="+mn-lt"/>
                <a:cs typeface="+mn-lt"/>
              </a:rPr>
              <a:t>(Ministry of Education and Culture, MEC) </a:t>
            </a:r>
            <a:r>
              <a:rPr lang="ko-KR" altLang="en-US" sz="2000" dirty="0">
                <a:ea typeface="+mn-lt"/>
                <a:cs typeface="+mn-lt"/>
              </a:rPr>
              <a:t>가 추진한 프로그램으로 석사과정을 무상으로 이수할 수 있는 일종의 네트워크 대학이다</a:t>
            </a:r>
            <a:r>
              <a:rPr lang="en-US" altLang="ko-KR" sz="2000" dirty="0">
                <a:ea typeface="+mn-lt"/>
                <a:cs typeface="+mn-lt"/>
              </a:rPr>
              <a:t>. </a:t>
            </a:r>
            <a:endParaRPr lang="ko-KR" altLang="en-US" sz="2000" dirty="0">
              <a:ea typeface="맑은 고딕"/>
            </a:endParaRPr>
          </a:p>
          <a:p>
            <a:r>
              <a:rPr lang="ko-KR" altLang="en-US" sz="2000" dirty="0">
                <a:ea typeface="+mn-lt"/>
                <a:cs typeface="+mn-lt"/>
              </a:rPr>
              <a:t>참여하는 대학은 알토대학 포함 </a:t>
            </a:r>
            <a:r>
              <a:rPr lang="en-US" altLang="ko-KR" sz="2000" dirty="0">
                <a:ea typeface="+mn-lt"/>
                <a:cs typeface="+mn-lt"/>
              </a:rPr>
              <a:t>7</a:t>
            </a:r>
            <a:r>
              <a:rPr lang="ko-KR" altLang="en-US" sz="2000" dirty="0">
                <a:ea typeface="+mn-lt"/>
                <a:cs typeface="+mn-lt"/>
              </a:rPr>
              <a:t>개</a:t>
            </a:r>
            <a:r>
              <a:rPr lang="en-US" altLang="ko-KR" sz="2000" dirty="0">
                <a:ea typeface="+mn-lt"/>
                <a:cs typeface="+mn-lt"/>
              </a:rPr>
              <a:t>.</a:t>
            </a:r>
            <a:r>
              <a:rPr lang="ko-KR" altLang="en-US" sz="2000" dirty="0">
                <a:ea typeface="+mn-lt"/>
                <a:cs typeface="+mn-lt"/>
              </a:rPr>
              <a:t> 핀란드를 대표하는 이공계 대학을 망라</a:t>
            </a:r>
            <a:r>
              <a:rPr lang="en-US" altLang="ko-KR" sz="2000" dirty="0">
                <a:ea typeface="+mn-lt"/>
                <a:cs typeface="+mn-lt"/>
              </a:rPr>
              <a:t>  EU</a:t>
            </a:r>
            <a:r>
              <a:rPr lang="ko-KR" altLang="en-US" sz="2000" dirty="0">
                <a:ea typeface="+mn-lt"/>
                <a:cs typeface="+mn-lt"/>
              </a:rPr>
              <a:t>의 </a:t>
            </a:r>
            <a:r>
              <a:rPr lang="en-US" altLang="ko-KR" sz="2000" dirty="0">
                <a:ea typeface="+mn-lt"/>
                <a:cs typeface="+mn-lt"/>
              </a:rPr>
              <a:t>Industry 4.0 </a:t>
            </a:r>
            <a:r>
              <a:rPr lang="ko-KR" altLang="en-US" sz="2000" dirty="0">
                <a:ea typeface="+mn-lt"/>
                <a:cs typeface="+mn-lt"/>
              </a:rPr>
              <a:t>보고서는 </a:t>
            </a:r>
            <a:r>
              <a:rPr lang="en-US" altLang="ko-KR" sz="2000" dirty="0" err="1">
                <a:ea typeface="+mn-lt"/>
                <a:cs typeface="+mn-lt"/>
              </a:rPr>
              <a:t>FITech</a:t>
            </a:r>
            <a:r>
              <a:rPr lang="ko-KR" altLang="en-US" sz="2000" dirty="0">
                <a:ea typeface="+mn-lt"/>
                <a:cs typeface="+mn-lt"/>
              </a:rPr>
              <a:t>을 </a:t>
            </a:r>
            <a:r>
              <a:rPr lang="en-US" altLang="ko-KR" sz="2000" dirty="0">
                <a:ea typeface="+mn-lt"/>
                <a:cs typeface="+mn-lt"/>
              </a:rPr>
              <a:t>case study</a:t>
            </a:r>
            <a:r>
              <a:rPr lang="ko-KR" altLang="en-US" sz="2000" dirty="0">
                <a:ea typeface="+mn-lt"/>
                <a:cs typeface="+mn-lt"/>
              </a:rPr>
              <a:t>로 소개하고 있는데</a:t>
            </a:r>
            <a:r>
              <a:rPr lang="en-US" altLang="ko-KR" sz="2000" dirty="0">
                <a:ea typeface="+mn-lt"/>
                <a:cs typeface="+mn-lt"/>
              </a:rPr>
              <a:t>, </a:t>
            </a:r>
            <a:r>
              <a:rPr lang="en-US" altLang="ko-KR" sz="2000" dirty="0" err="1">
                <a:ea typeface="+mn-lt"/>
                <a:cs typeface="+mn-lt"/>
              </a:rPr>
              <a:t>FITech</a:t>
            </a:r>
            <a:r>
              <a:rPr lang="ko-KR" altLang="en-US" sz="2000" dirty="0">
                <a:ea typeface="+mn-lt"/>
                <a:cs typeface="+mn-lt"/>
              </a:rPr>
              <a:t>은 전통적 대학교육 방식을 급진적 </a:t>
            </a:r>
            <a:r>
              <a:rPr lang="en-US" altLang="ko-KR" sz="2000" dirty="0">
                <a:ea typeface="+mn-lt"/>
                <a:cs typeface="+mn-lt"/>
              </a:rPr>
              <a:t>(radically)</a:t>
            </a:r>
            <a:r>
              <a:rPr lang="ko-KR" altLang="en-US" sz="2000" dirty="0" err="1">
                <a:ea typeface="+mn-lt"/>
                <a:cs typeface="+mn-lt"/>
              </a:rPr>
              <a:t>으로</a:t>
            </a:r>
            <a:r>
              <a:rPr lang="ko-KR" altLang="en-US" sz="2000" dirty="0">
                <a:ea typeface="+mn-lt"/>
                <a:cs typeface="+mn-lt"/>
              </a:rPr>
              <a:t> 바꾼 지역산업 니즈와 미래산업 맞춤형으로 디자인된 성공사례로 평가하고 있다</a:t>
            </a:r>
            <a:r>
              <a:rPr lang="en-US" altLang="ko-KR" sz="2000" dirty="0">
                <a:ea typeface="+mn-lt"/>
                <a:cs typeface="+mn-lt"/>
              </a:rPr>
              <a:t>. </a:t>
            </a:r>
            <a:endParaRPr lang="ko-KR" altLang="en-US" sz="2000" dirty="0"/>
          </a:p>
          <a:p>
            <a:endParaRPr lang="ko-KR" altLang="en-US" sz="2000" dirty="0">
              <a:ea typeface="맑은 고딕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DD6A7AFC-1C15-A88B-45F9-6E9BBB663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45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770434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EB2BC6F-C1E7-458D-8AB5-C5EC2BD223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7838" y="1927194"/>
            <a:ext cx="8229600" cy="45259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altLang="ko-KR" sz="2000" dirty="0" err="1">
                <a:ea typeface="+mn-lt"/>
                <a:cs typeface="+mn-lt"/>
              </a:rPr>
              <a:t>FITech</a:t>
            </a:r>
            <a:r>
              <a:rPr lang="ko-KR" altLang="en-US" sz="2000" dirty="0">
                <a:ea typeface="+mn-lt"/>
                <a:cs typeface="+mn-lt"/>
              </a:rPr>
              <a:t>의 목적은 </a:t>
            </a:r>
            <a:r>
              <a:rPr lang="ko-KR" altLang="en-US" sz="2000" dirty="0" err="1">
                <a:ea typeface="+mn-lt"/>
                <a:cs typeface="+mn-lt"/>
              </a:rPr>
              <a:t>지역산업니즈에</a:t>
            </a:r>
            <a:r>
              <a:rPr lang="ko-KR" altLang="en-US" sz="2000" dirty="0">
                <a:ea typeface="+mn-lt"/>
                <a:cs typeface="+mn-lt"/>
              </a:rPr>
              <a:t> 적합한 고등교육을 제공하는데 있다</a:t>
            </a:r>
            <a:r>
              <a:rPr lang="en-US" altLang="ko-KR" sz="2000" dirty="0">
                <a:ea typeface="+mn-lt"/>
                <a:cs typeface="+mn-lt"/>
              </a:rPr>
              <a:t>. </a:t>
            </a:r>
            <a:r>
              <a:rPr lang="ko-KR" altLang="en-US" sz="2000" dirty="0">
                <a:ea typeface="+mn-lt"/>
                <a:cs typeface="+mn-lt"/>
              </a:rPr>
              <a:t>수출의존형 경제구조를 갖고 있는 핀란드에서 이 지역은 수출산업이 집중</a:t>
            </a:r>
            <a:r>
              <a:rPr lang="en-US" altLang="ko-KR" sz="2000" dirty="0">
                <a:ea typeface="+mn-lt"/>
                <a:cs typeface="+mn-lt"/>
              </a:rPr>
              <a:t>. </a:t>
            </a:r>
            <a:r>
              <a:rPr lang="ko-KR" altLang="en-US" sz="2000" dirty="0">
                <a:latin typeface="Malgun Gothic"/>
                <a:ea typeface="Malgun Gothic"/>
                <a:cs typeface="+mn-lt"/>
              </a:rPr>
              <a:t>지역에서 연간 </a:t>
            </a:r>
            <a:r>
              <a:rPr lang="en-US" sz="2000" dirty="0">
                <a:latin typeface="Malgun Gothic"/>
                <a:ea typeface="Malgun Gothic"/>
                <a:cs typeface="+mn-lt"/>
              </a:rPr>
              <a:t>850</a:t>
            </a:r>
            <a:r>
              <a:rPr lang="ko-KR" altLang="en-US" sz="2000" dirty="0">
                <a:latin typeface="Malgun Gothic"/>
                <a:ea typeface="Malgun Gothic"/>
                <a:cs typeface="+mn-lt"/>
              </a:rPr>
              <a:t>에서 </a:t>
            </a:r>
            <a:r>
              <a:rPr lang="en-US" sz="2000" dirty="0">
                <a:latin typeface="Malgun Gothic"/>
                <a:ea typeface="Malgun Gothic"/>
                <a:cs typeface="+mn-lt"/>
              </a:rPr>
              <a:t>900</a:t>
            </a:r>
            <a:r>
              <a:rPr lang="ko-KR" altLang="en-US" sz="2000" dirty="0">
                <a:latin typeface="Malgun Gothic"/>
                <a:ea typeface="Malgun Gothic"/>
                <a:cs typeface="+mn-lt"/>
              </a:rPr>
              <a:t>명의 </a:t>
            </a:r>
            <a:r>
              <a:rPr lang="ko-KR" altLang="en-US" sz="2000" dirty="0" err="1">
                <a:latin typeface="Malgun Gothic"/>
                <a:ea typeface="Malgun Gothic"/>
                <a:cs typeface="+mn-lt"/>
              </a:rPr>
              <a:t>석사급</a:t>
            </a:r>
            <a:r>
              <a:rPr lang="ko-KR" altLang="en-US" sz="2000" dirty="0">
                <a:latin typeface="Malgun Gothic"/>
                <a:ea typeface="Malgun Gothic"/>
                <a:cs typeface="+mn-lt"/>
              </a:rPr>
              <a:t> 엔지니어링 신규인력이 요구된다고 예상했다</a:t>
            </a:r>
            <a:r>
              <a:rPr lang="en-US" sz="2000" dirty="0">
                <a:latin typeface="Malgun Gothic"/>
                <a:ea typeface="Malgun Gothic"/>
                <a:cs typeface="+mn-lt"/>
              </a:rPr>
              <a:t>. </a:t>
            </a:r>
            <a:endParaRPr lang="ko-KR" altLang="en-US" sz="2000" dirty="0">
              <a:ea typeface="맑은 고딕" panose="020B0503020000020004" pitchFamily="34" charset="-127"/>
              <a:cs typeface="+mn-lt"/>
            </a:endParaRPr>
          </a:p>
          <a:p>
            <a:r>
              <a:rPr lang="ko-KR" altLang="en-US" sz="2000" dirty="0">
                <a:ea typeface="+mn-lt"/>
                <a:cs typeface="+mn-lt"/>
              </a:rPr>
              <a:t>조선업과 기계공업 같은 전통산업의 엔지니어링 기술 이외에</a:t>
            </a:r>
            <a:r>
              <a:rPr lang="en-US" altLang="ko-KR" sz="2000" dirty="0">
                <a:ea typeface="+mn-lt"/>
                <a:cs typeface="+mn-lt"/>
              </a:rPr>
              <a:t>, 4</a:t>
            </a:r>
            <a:r>
              <a:rPr lang="ko-KR" altLang="en-US" sz="2000" dirty="0">
                <a:ea typeface="+mn-lt"/>
                <a:cs typeface="+mn-lt"/>
              </a:rPr>
              <a:t>차산업과 관련된 인공지능 및 빅데이터 같은 최첨단 </a:t>
            </a:r>
            <a:r>
              <a:rPr lang="en-US" altLang="ko-KR" sz="2000" dirty="0">
                <a:ea typeface="+mn-lt"/>
                <a:cs typeface="+mn-lt"/>
              </a:rPr>
              <a:t>ICT </a:t>
            </a:r>
            <a:r>
              <a:rPr lang="ko-KR" altLang="en-US" sz="2000" dirty="0">
                <a:ea typeface="+mn-lt"/>
                <a:cs typeface="+mn-lt"/>
              </a:rPr>
              <a:t>분야</a:t>
            </a:r>
            <a:r>
              <a:rPr lang="en-US" altLang="ko-KR" sz="2000" dirty="0">
                <a:ea typeface="+mn-lt"/>
                <a:cs typeface="+mn-lt"/>
              </a:rPr>
              <a:t>, </a:t>
            </a:r>
            <a:r>
              <a:rPr lang="ko-KR" altLang="en-US" sz="2000" dirty="0">
                <a:ea typeface="+mn-lt"/>
                <a:cs typeface="+mn-lt"/>
              </a:rPr>
              <a:t>의생명공학</a:t>
            </a:r>
            <a:r>
              <a:rPr lang="en-US" altLang="ko-KR" sz="2000" dirty="0">
                <a:ea typeface="+mn-lt"/>
                <a:cs typeface="+mn-lt"/>
              </a:rPr>
              <a:t>, </a:t>
            </a:r>
            <a:r>
              <a:rPr lang="ko-KR" altLang="en-US" sz="2000" dirty="0">
                <a:ea typeface="+mn-lt"/>
                <a:cs typeface="+mn-lt"/>
              </a:rPr>
              <a:t>헬스케어 등 생명공학 첨단산업과 더불어 기후변화에 대응한 재생에너지 등 각종 에너지 관련 산업과의 </a:t>
            </a:r>
            <a:r>
              <a:rPr lang="ko-KR" altLang="en-US" sz="2000" dirty="0" err="1">
                <a:ea typeface="+mn-lt"/>
                <a:cs typeface="+mn-lt"/>
              </a:rPr>
              <a:t>다학제</a:t>
            </a:r>
            <a:r>
              <a:rPr lang="ko-KR" altLang="en-US" sz="2000" dirty="0">
                <a:ea typeface="+mn-lt"/>
                <a:cs typeface="+mn-lt"/>
              </a:rPr>
              <a:t> 네트워크 융합교육을 다양하게 진행하고 있다</a:t>
            </a:r>
            <a:r>
              <a:rPr lang="en-US" altLang="ko-KR" sz="2000" dirty="0">
                <a:ea typeface="+mn-lt"/>
                <a:cs typeface="+mn-lt"/>
              </a:rPr>
              <a:t>. </a:t>
            </a:r>
            <a:r>
              <a:rPr lang="ko-KR" altLang="en-US" sz="2000" dirty="0">
                <a:ea typeface="+mn-lt"/>
                <a:cs typeface="+mn-lt"/>
              </a:rPr>
              <a:t>다시 말해 </a:t>
            </a:r>
            <a:r>
              <a:rPr lang="en-US" altLang="ko-KR" sz="2000" dirty="0">
                <a:ea typeface="+mn-lt"/>
                <a:cs typeface="+mn-lt"/>
              </a:rPr>
              <a:t>4</a:t>
            </a:r>
            <a:r>
              <a:rPr lang="ko-KR" altLang="en-US" sz="2000" dirty="0">
                <a:ea typeface="+mn-lt"/>
                <a:cs typeface="+mn-lt"/>
              </a:rPr>
              <a:t>차산업혁명시대를 대비하여 미래산업을 선제적으로 대응하고 있다</a:t>
            </a:r>
            <a:r>
              <a:rPr lang="en-US" altLang="ko-KR" sz="2000" dirty="0">
                <a:ea typeface="+mn-lt"/>
                <a:cs typeface="+mn-lt"/>
              </a:rPr>
              <a:t>. </a:t>
            </a:r>
            <a:endParaRPr lang="ko-KR" altLang="en-US" sz="2000" dirty="0">
              <a:ea typeface="맑은 고딕"/>
            </a:endParaRPr>
          </a:p>
          <a:p>
            <a:endParaRPr lang="ko-KR" altLang="en-US" sz="2000" dirty="0">
              <a:ea typeface="맑은 고딕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79644A9-CEEC-BE84-FA22-08A6B6724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46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0006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C4C52A0-5F62-8FCB-9954-3D4A0434F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ko-KR" altLang="en-US" sz="2000" b="1" dirty="0"/>
              <a:t>주거비 높은 수도권의 출산율이 낮음</a:t>
            </a:r>
            <a:r>
              <a:rPr lang="en-US" altLang="ko-KR" sz="2000" b="1" dirty="0"/>
              <a:t> </a:t>
            </a:r>
            <a:br>
              <a:rPr lang="en-US" altLang="ko-KR" sz="2000" dirty="0"/>
            </a:br>
            <a:r>
              <a:rPr lang="ko-KR" altLang="en-US" sz="1800" dirty="0"/>
              <a:t>출생률 지역별 편차 </a:t>
            </a:r>
            <a:r>
              <a:rPr lang="en-US" altLang="ko-KR" sz="1800" dirty="0"/>
              <a:t>(2021)</a:t>
            </a:r>
            <a:endParaRPr lang="ko-KR" altLang="en-US" sz="2000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80D546FF-8FC7-0D7B-2E6A-1114F7B47B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261" y="1744125"/>
            <a:ext cx="7707019" cy="4313029"/>
          </a:xfrm>
          <a:prstGeom prst="rect">
            <a:avLst/>
          </a:prstGeom>
        </p:spPr>
      </p:pic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712842AA-1A4E-33C9-1BE5-B51E1DA1A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5004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000" b="1" dirty="0"/>
              <a:t>2015</a:t>
            </a:r>
            <a:r>
              <a:rPr lang="ko-KR" altLang="en-US" sz="2000" b="1" dirty="0"/>
              <a:t>년 </a:t>
            </a:r>
            <a:r>
              <a:rPr lang="ko-KR" altLang="en-US" sz="2000" b="1" dirty="0" err="1"/>
              <a:t>부울경</a:t>
            </a:r>
            <a:r>
              <a:rPr lang="ko-KR" altLang="en-US" sz="2000" b="1" dirty="0"/>
              <a:t> 지역</a:t>
            </a:r>
            <a:r>
              <a:rPr lang="en-US" altLang="ko-KR" sz="2000" b="1" dirty="0"/>
              <a:t> </a:t>
            </a:r>
            <a:r>
              <a:rPr lang="ko-KR" altLang="en-US" sz="2000" b="1" dirty="0"/>
              <a:t>조선산업의 위기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89886" y="1337519"/>
            <a:ext cx="10515600" cy="4351338"/>
          </a:xfrm>
        </p:spPr>
        <p:txBody>
          <a:bodyPr>
            <a:normAutofit/>
          </a:bodyPr>
          <a:lstStyle/>
          <a:p>
            <a:r>
              <a:rPr lang="en-US" altLang="ko-KR" sz="1600" dirty="0"/>
              <a:t>2008</a:t>
            </a:r>
            <a:r>
              <a:rPr lang="ko-KR" altLang="en-US" sz="1600" dirty="0"/>
              <a:t>년부터 조선업 수주 급감</a:t>
            </a:r>
            <a:r>
              <a:rPr lang="en-US" altLang="ko-KR" sz="1600" dirty="0"/>
              <a:t>(</a:t>
            </a:r>
            <a:r>
              <a:rPr lang="ko-KR" altLang="en-US" sz="1600" dirty="0"/>
              <a:t>그림</a:t>
            </a:r>
            <a:r>
              <a:rPr lang="en-US" altLang="ko-KR" sz="1600" dirty="0"/>
              <a:t>3). </a:t>
            </a:r>
            <a:r>
              <a:rPr lang="ko-KR" altLang="en-US" sz="1600" dirty="0"/>
              <a:t>이후 수주 잔량으로 버텼지만 </a:t>
            </a:r>
            <a:r>
              <a:rPr lang="en-US" altLang="ko-KR" sz="1600" dirty="0"/>
              <a:t>2014</a:t>
            </a:r>
            <a:r>
              <a:rPr lang="ko-KR" altLang="en-US" sz="1600" dirty="0"/>
              <a:t>년 들어 국내 조선</a:t>
            </a:r>
            <a:r>
              <a:rPr lang="en-US" altLang="ko-KR" sz="1600" dirty="0"/>
              <a:t>3</a:t>
            </a:r>
            <a:r>
              <a:rPr lang="ko-KR" altLang="en-US" sz="1600" dirty="0"/>
              <a:t>사</a:t>
            </a:r>
            <a:r>
              <a:rPr lang="en-US" altLang="ko-KR" sz="1600" dirty="0"/>
              <a:t>(</a:t>
            </a:r>
            <a:r>
              <a:rPr lang="ko-KR" altLang="en-US" sz="1600" dirty="0"/>
              <a:t>현대</a:t>
            </a:r>
            <a:r>
              <a:rPr lang="en-US" altLang="ko-KR" sz="1600" dirty="0"/>
              <a:t>, </a:t>
            </a:r>
            <a:r>
              <a:rPr lang="ko-KR" altLang="en-US" sz="1600" dirty="0"/>
              <a:t>삼성</a:t>
            </a:r>
            <a:r>
              <a:rPr lang="en-US" altLang="ko-KR" sz="1600" dirty="0"/>
              <a:t>, </a:t>
            </a:r>
            <a:r>
              <a:rPr lang="ko-KR" altLang="en-US" sz="1600" dirty="0"/>
              <a:t>대우</a:t>
            </a:r>
            <a:r>
              <a:rPr lang="en-US" altLang="ko-KR" sz="1600" dirty="0"/>
              <a:t>)</a:t>
            </a:r>
            <a:r>
              <a:rPr lang="ko-KR" altLang="en-US" sz="1600" dirty="0"/>
              <a:t>의 영업 손실이 급증</a:t>
            </a:r>
            <a:r>
              <a:rPr lang="en-US" altLang="ko-KR" sz="1600" dirty="0"/>
              <a:t>.(</a:t>
            </a:r>
            <a:r>
              <a:rPr lang="ko-KR" altLang="en-US" sz="1600" dirty="0"/>
              <a:t>그림</a:t>
            </a:r>
            <a:r>
              <a:rPr lang="en-US" altLang="ko-KR" sz="1600" dirty="0"/>
              <a:t>4), 2015</a:t>
            </a:r>
            <a:r>
              <a:rPr lang="ko-KR" altLang="en-US" sz="1600" dirty="0"/>
              <a:t>년 적자 공급 과잉이던 중소형 조선소는 더 상황이 </a:t>
            </a:r>
            <a:r>
              <a:rPr lang="ko-KR" altLang="en-US" sz="1600" dirty="0" err="1"/>
              <a:t>심각해져</a:t>
            </a:r>
            <a:r>
              <a:rPr lang="ko-KR" altLang="en-US" sz="1600" dirty="0"/>
              <a:t> 구조조정</a:t>
            </a:r>
            <a:r>
              <a:rPr lang="en-US" altLang="ko-KR" sz="1600" dirty="0"/>
              <a:t> </a:t>
            </a:r>
          </a:p>
          <a:p>
            <a:endParaRPr lang="ko-KR" altLang="en-US" sz="1600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511" y="2460563"/>
            <a:ext cx="5368067" cy="269991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7203" y="2580427"/>
            <a:ext cx="4489099" cy="2580051"/>
          </a:xfrm>
          <a:prstGeom prst="rect">
            <a:avLst/>
          </a:prstGeom>
        </p:spPr>
      </p:pic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EF207CC-A3B3-FEA5-47FF-B825D1DD6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9849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E392EE69-DF13-D3A8-9BB4-7B44F9C15BD7}"/>
              </a:ext>
            </a:extLst>
          </p:cNvPr>
          <p:cNvSpPr txBox="1"/>
          <p:nvPr/>
        </p:nvSpPr>
        <p:spPr>
          <a:xfrm>
            <a:off x="756263" y="1028343"/>
            <a:ext cx="975568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latin typeface="+mn-ea"/>
              </a:rPr>
              <a:t>인구 감소와 수도권 인구 집중은 동시에 나타나고 있음</a:t>
            </a:r>
            <a:r>
              <a:rPr lang="en-US" altLang="ko-KR" sz="2000" b="1" dirty="0">
                <a:latin typeface="+mn-ea"/>
              </a:rPr>
              <a:t>. </a:t>
            </a:r>
          </a:p>
          <a:p>
            <a:endParaRPr lang="en-US" altLang="ko-KR" dirty="0">
              <a:latin typeface="+mn-ea"/>
            </a:endParaRPr>
          </a:p>
          <a:p>
            <a:r>
              <a:rPr lang="ko-KR" altLang="en-US" dirty="0" err="1">
                <a:latin typeface="+mn-ea"/>
              </a:rPr>
              <a:t>저출산과</a:t>
            </a:r>
            <a:r>
              <a:rPr lang="ko-KR" altLang="en-US" dirty="0">
                <a:latin typeface="+mn-ea"/>
              </a:rPr>
              <a:t> 인구감소는 여러 요인들</a:t>
            </a:r>
            <a:r>
              <a:rPr lang="en-US" altLang="ko-KR" dirty="0">
                <a:latin typeface="+mn-ea"/>
              </a:rPr>
              <a:t>(</a:t>
            </a:r>
            <a:r>
              <a:rPr lang="ko-KR" altLang="en-US" dirty="0">
                <a:latin typeface="+mn-ea"/>
              </a:rPr>
              <a:t>다른 선진국들도 겪는 문제들</a:t>
            </a:r>
            <a:r>
              <a:rPr lang="en-US" altLang="ko-KR" dirty="0">
                <a:latin typeface="+mn-ea"/>
              </a:rPr>
              <a:t>)</a:t>
            </a:r>
            <a:r>
              <a:rPr lang="ko-KR" altLang="en-US" dirty="0">
                <a:latin typeface="+mn-ea"/>
              </a:rPr>
              <a:t>에 기인하겠지만</a:t>
            </a:r>
            <a:r>
              <a:rPr lang="en-US" altLang="ko-KR" dirty="0">
                <a:latin typeface="+mn-ea"/>
              </a:rPr>
              <a:t>,</a:t>
            </a:r>
          </a:p>
          <a:p>
            <a:r>
              <a:rPr lang="ko-KR" altLang="en-US" dirty="0">
                <a:latin typeface="+mn-ea"/>
              </a:rPr>
              <a:t>수도권으로의 인구 집중</a:t>
            </a:r>
            <a:r>
              <a:rPr lang="en-US" altLang="ko-KR" dirty="0">
                <a:latin typeface="+mn-ea"/>
              </a:rPr>
              <a:t>(</a:t>
            </a:r>
            <a:r>
              <a:rPr lang="ko-KR" altLang="en-US" dirty="0">
                <a:latin typeface="+mn-ea"/>
              </a:rPr>
              <a:t>부동산 투기와 가격 급등이 겹치면서</a:t>
            </a:r>
            <a:r>
              <a:rPr lang="en-US" altLang="ko-KR" dirty="0">
                <a:latin typeface="+mn-ea"/>
              </a:rPr>
              <a:t>)</a:t>
            </a:r>
            <a:r>
              <a:rPr lang="ko-KR" altLang="en-US" dirty="0">
                <a:latin typeface="+mn-ea"/>
              </a:rPr>
              <a:t>이 중요한 요인인 듯</a:t>
            </a:r>
            <a:r>
              <a:rPr lang="en-US" altLang="ko-KR" dirty="0">
                <a:latin typeface="+mn-ea"/>
              </a:rPr>
              <a:t>.</a:t>
            </a:r>
          </a:p>
          <a:p>
            <a:endParaRPr lang="en-US" altLang="ko-KR" dirty="0">
              <a:latin typeface="+mn-ea"/>
            </a:endParaRPr>
          </a:p>
          <a:p>
            <a:r>
              <a:rPr lang="ko-KR" altLang="en-US" dirty="0">
                <a:latin typeface="+mn-ea"/>
              </a:rPr>
              <a:t>그러면 왜 수도권으로 인구가 집중하는가</a:t>
            </a:r>
            <a:r>
              <a:rPr lang="en-US" altLang="ko-KR" dirty="0">
                <a:latin typeface="+mn-ea"/>
              </a:rPr>
              <a:t>? </a:t>
            </a:r>
          </a:p>
          <a:p>
            <a:r>
              <a:rPr lang="ko-KR" altLang="en-US" dirty="0">
                <a:latin typeface="+mn-ea"/>
              </a:rPr>
              <a:t>인프라가 월등할 뿐 아니라</a:t>
            </a:r>
            <a:r>
              <a:rPr lang="en-US" altLang="ko-KR" dirty="0">
                <a:latin typeface="+mn-ea"/>
              </a:rPr>
              <a:t>. </a:t>
            </a:r>
            <a:r>
              <a:rPr lang="ko-KR" altLang="en-US" b="1" dirty="0">
                <a:latin typeface="+mn-ea"/>
              </a:rPr>
              <a:t>기업</a:t>
            </a:r>
            <a:r>
              <a:rPr lang="en-US" altLang="ko-KR" b="1" dirty="0">
                <a:latin typeface="+mn-ea"/>
              </a:rPr>
              <a:t>, </a:t>
            </a:r>
            <a:r>
              <a:rPr lang="ko-KR" altLang="en-US" b="1" dirty="0">
                <a:latin typeface="+mn-ea"/>
              </a:rPr>
              <a:t>일자리 등 경제력의 집중</a:t>
            </a:r>
            <a:r>
              <a:rPr lang="en-US" altLang="ko-KR" b="1" dirty="0">
                <a:latin typeface="+mn-ea"/>
              </a:rPr>
              <a:t>. </a:t>
            </a:r>
          </a:p>
          <a:p>
            <a:r>
              <a:rPr lang="ko-KR" altLang="en-US" b="1" dirty="0">
                <a:latin typeface="+mn-ea"/>
              </a:rPr>
              <a:t>경제위기 이후</a:t>
            </a:r>
            <a:r>
              <a:rPr lang="en-US" altLang="ko-KR" b="1" dirty="0">
                <a:latin typeface="+mn-ea"/>
              </a:rPr>
              <a:t>, </a:t>
            </a:r>
            <a:r>
              <a:rPr lang="ko-KR" altLang="en-US" b="1" dirty="0">
                <a:latin typeface="+mn-ea"/>
              </a:rPr>
              <a:t>일자리를 찾아 사람들이 대도시로 몰리는 것으로 보임</a:t>
            </a:r>
            <a:r>
              <a:rPr lang="en-US" altLang="ko-KR" b="1" dirty="0">
                <a:latin typeface="+mn-ea"/>
              </a:rPr>
              <a:t>.</a:t>
            </a:r>
          </a:p>
          <a:p>
            <a:r>
              <a:rPr lang="ko-KR" altLang="en-US" dirty="0">
                <a:latin typeface="+mn-ea"/>
              </a:rPr>
              <a:t>인프라와 경제력 우위가 사람을 당기고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사람이 모이니 인프라와 경제력은 더욱 좋아지는 문제</a:t>
            </a:r>
            <a:endParaRPr lang="en-US" altLang="ko-KR" dirty="0">
              <a:latin typeface="+mn-ea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699ECD52-1B37-7792-8F11-C77F549436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3592" y="4085986"/>
            <a:ext cx="6887697" cy="2271474"/>
          </a:xfrm>
          <a:prstGeom prst="rect">
            <a:avLst/>
          </a:prstGeom>
        </p:spPr>
      </p:pic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4829EBD7-8794-5F71-EA47-D66794DC9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083465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내용 개체 틀 2"/>
          <p:cNvSpPr>
            <a:spLocks noGrp="1"/>
          </p:cNvSpPr>
          <p:nvPr>
            <p:ph idx="1"/>
          </p:nvPr>
        </p:nvSpPr>
        <p:spPr>
          <a:xfrm>
            <a:off x="2384912" y="2268778"/>
            <a:ext cx="6145397" cy="3388267"/>
          </a:xfrm>
          <a:noFill/>
        </p:spPr>
        <p:txBody>
          <a:bodyPr>
            <a:noAutofit/>
          </a:bodyPr>
          <a:lstStyle/>
          <a:p>
            <a:pPr marL="266700" indent="-266700" latinLnBrk="0"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+mj-ea"/>
              </a:rPr>
              <a:t>비수도권 대학의 현주소</a:t>
            </a:r>
            <a:endParaRPr lang="en-US" altLang="ko-KR" sz="2000" dirty="0">
              <a:latin typeface="+mj-ea"/>
            </a:endParaRPr>
          </a:p>
          <a:p>
            <a:pPr marL="720000" lvl="1" indent="-252000" latinLnBrk="0"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+mj-ea"/>
              </a:rPr>
              <a:t>지역 입학자원의 양적 감소와 질적 수준 하락</a:t>
            </a:r>
            <a:endParaRPr lang="en-US" altLang="ko-KR" sz="2000" dirty="0">
              <a:latin typeface="+mj-ea"/>
            </a:endParaRPr>
          </a:p>
          <a:p>
            <a:pPr marL="900000" lvl="2" indent="-180000" latinLnBrk="0">
              <a:buFont typeface="Wingdings" panose="05000000000000000000" pitchFamily="2" charset="2"/>
              <a:buChar char="Ø"/>
            </a:pPr>
            <a:r>
              <a:rPr lang="ko-KR" altLang="en-US" dirty="0" err="1">
                <a:latin typeface="+mj-ea"/>
              </a:rPr>
              <a:t>저출산과</a:t>
            </a:r>
            <a:r>
              <a:rPr lang="ko-KR" altLang="en-US" dirty="0">
                <a:latin typeface="+mj-ea"/>
              </a:rPr>
              <a:t> 지역에서의 더욱 급속한 인구감소</a:t>
            </a:r>
            <a:endParaRPr lang="en-US" altLang="ko-KR" dirty="0">
              <a:latin typeface="+mj-ea"/>
            </a:endParaRPr>
          </a:p>
          <a:p>
            <a:pPr marL="720000" lvl="2" indent="0" latinLnBrk="0">
              <a:buNone/>
            </a:pPr>
            <a:r>
              <a:rPr lang="en-US" altLang="ko-KR" dirty="0">
                <a:latin typeface="+mj-ea"/>
              </a:rPr>
              <a:t> -&gt;</a:t>
            </a:r>
            <a:r>
              <a:rPr lang="ko-KR" altLang="en-US" dirty="0" err="1">
                <a:latin typeface="+mj-ea"/>
              </a:rPr>
              <a:t>지역출신</a:t>
            </a:r>
            <a:r>
              <a:rPr lang="ko-KR" altLang="en-US" dirty="0">
                <a:latin typeface="+mj-ea"/>
              </a:rPr>
              <a:t> 입학자원의 양적 감소</a:t>
            </a:r>
            <a:r>
              <a:rPr lang="en-US" altLang="ko-KR" dirty="0">
                <a:latin typeface="+mj-ea"/>
              </a:rPr>
              <a:t> </a:t>
            </a:r>
          </a:p>
          <a:p>
            <a:pPr marL="900000" lvl="2" indent="-180000" latinLnBrk="0">
              <a:buFont typeface="Wingdings" panose="05000000000000000000" pitchFamily="2" charset="2"/>
              <a:buChar char="Ø"/>
            </a:pPr>
            <a:r>
              <a:rPr lang="ko-KR" altLang="en-US" dirty="0">
                <a:latin typeface="+mj-ea"/>
              </a:rPr>
              <a:t>학업 및 노동시장 성취의 열위</a:t>
            </a:r>
            <a:r>
              <a:rPr lang="en-US" altLang="ko-KR" dirty="0">
                <a:latin typeface="+mj-ea"/>
              </a:rPr>
              <a:t>(</a:t>
            </a:r>
            <a:r>
              <a:rPr lang="ko-KR" altLang="en-US" dirty="0">
                <a:latin typeface="+mj-ea"/>
              </a:rPr>
              <a:t>류장수</a:t>
            </a:r>
            <a:r>
              <a:rPr lang="en-US" altLang="ko-KR" dirty="0">
                <a:latin typeface="+mj-ea"/>
              </a:rPr>
              <a:t>, 2005)</a:t>
            </a:r>
          </a:p>
          <a:p>
            <a:pPr marL="900000" lvl="2" indent="-180000" latinLnBrk="0">
              <a:buFont typeface="Wingdings" panose="05000000000000000000" pitchFamily="2" charset="2"/>
              <a:buChar char="Ø"/>
            </a:pPr>
            <a:r>
              <a:rPr lang="ko-KR" altLang="en-US" dirty="0">
                <a:latin typeface="+mj-ea"/>
              </a:rPr>
              <a:t>학생들의 중도 이탈 및 </a:t>
            </a:r>
            <a:r>
              <a:rPr lang="ko-KR" altLang="en-US" dirty="0" err="1">
                <a:latin typeface="+mj-ea"/>
              </a:rPr>
              <a:t>미충원율</a:t>
            </a:r>
            <a:r>
              <a:rPr lang="ko-KR" altLang="en-US" dirty="0">
                <a:latin typeface="+mj-ea"/>
              </a:rPr>
              <a:t> 급증</a:t>
            </a:r>
            <a:endParaRPr lang="en-US" altLang="ko-KR" dirty="0">
              <a:latin typeface="+mj-ea"/>
            </a:endParaRPr>
          </a:p>
          <a:p>
            <a:pPr marL="900000" lvl="2" indent="-180000" latinLnBrk="0">
              <a:buFont typeface="Wingdings" panose="05000000000000000000" pitchFamily="2" charset="2"/>
              <a:buChar char="Ø"/>
            </a:pPr>
            <a:r>
              <a:rPr lang="ko-KR" altLang="en-US" dirty="0">
                <a:latin typeface="+mj-ea"/>
              </a:rPr>
              <a:t>대학원 운영의 어려움</a:t>
            </a:r>
            <a:endParaRPr lang="en-US" altLang="ko-KR" dirty="0">
              <a:latin typeface="+mj-ea"/>
            </a:endParaRPr>
          </a:p>
          <a:p>
            <a:pPr marL="720000" lvl="1" indent="-252000" latinLnBrk="0"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+mj-ea"/>
              </a:rPr>
              <a:t>재정의 악화</a:t>
            </a:r>
            <a:r>
              <a:rPr lang="en-US" altLang="ko-KR" sz="2000" dirty="0">
                <a:latin typeface="+mj-ea"/>
              </a:rPr>
              <a:t>, </a:t>
            </a:r>
            <a:r>
              <a:rPr lang="ko-KR" altLang="en-US" sz="2000" dirty="0">
                <a:latin typeface="+mj-ea"/>
              </a:rPr>
              <a:t>투자 어려움</a:t>
            </a:r>
            <a:endParaRPr lang="en-US" altLang="ko-KR" sz="2000" dirty="0">
              <a:latin typeface="+mj-ea"/>
            </a:endParaRPr>
          </a:p>
          <a:p>
            <a:pPr marL="468000" lvl="1" indent="0" latinLnBrk="0">
              <a:buNone/>
            </a:pPr>
            <a:endParaRPr lang="en-US" altLang="ko-KR" sz="2000" dirty="0">
              <a:latin typeface="+mj-ea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93457D05-FB0F-49BB-949D-92EA8838E954}"/>
              </a:ext>
            </a:extLst>
          </p:cNvPr>
          <p:cNvSpPr/>
          <p:nvPr/>
        </p:nvSpPr>
        <p:spPr>
          <a:xfrm>
            <a:off x="1533447" y="459737"/>
            <a:ext cx="8581707" cy="46166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HY헤드라인M"/>
                <a:ea typeface="HY헤드라인M"/>
              </a:rPr>
              <a:t>1.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HY헤드라인M"/>
                <a:ea typeface="HY헤드라인M"/>
              </a:rPr>
              <a:t>지역대학과 지역경제의 동반 부진: 양극화의 또 다른 측면</a:t>
            </a:r>
          </a:p>
        </p:txBody>
      </p:sp>
      <p:sp>
        <p:nvSpPr>
          <p:cNvPr id="3" name="제목 1">
            <a:extLst>
              <a:ext uri="{FF2B5EF4-FFF2-40B4-BE49-F238E27FC236}">
                <a16:creationId xmlns:a16="http://schemas.microsoft.com/office/drawing/2014/main" id="{E768C244-7B9A-B0A1-6C81-1F141A30462D}"/>
              </a:ext>
            </a:extLst>
          </p:cNvPr>
          <p:cNvSpPr txBox="1">
            <a:spLocks/>
          </p:cNvSpPr>
          <p:nvPr/>
        </p:nvSpPr>
        <p:spPr>
          <a:xfrm>
            <a:off x="543838" y="55603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400" b="1" dirty="0">
                <a:latin typeface="+mj-ea"/>
              </a:rPr>
              <a:t>2. </a:t>
            </a:r>
            <a:r>
              <a:rPr lang="ko-KR" altLang="en-US" sz="2400" b="1" dirty="0">
                <a:latin typeface="+mj-ea"/>
              </a:rPr>
              <a:t>지역대학 위기 진단</a:t>
            </a: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E40AEF3-A216-556C-4A0A-09B07A7DC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5951187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BAD405F-971C-49F0-A0F8-C368B4287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0643" y="1396419"/>
            <a:ext cx="10515600" cy="1325563"/>
          </a:xfrm>
        </p:spPr>
        <p:txBody>
          <a:bodyPr>
            <a:normAutofit/>
          </a:bodyPr>
          <a:lstStyle/>
          <a:p>
            <a:r>
              <a:rPr lang="ko-KR" altLang="en-US" sz="2000" b="1" dirty="0"/>
              <a:t>인구감소가 지역대학 충원 문제 야기</a:t>
            </a:r>
          </a:p>
        </p:txBody>
      </p:sp>
      <p:pic>
        <p:nvPicPr>
          <p:cNvPr id="10" name="내용 개체 틀 9">
            <a:extLst>
              <a:ext uri="{FF2B5EF4-FFF2-40B4-BE49-F238E27FC236}">
                <a16:creationId xmlns:a16="http://schemas.microsoft.com/office/drawing/2014/main" id="{5334B00D-8258-4BE6-8574-0237760A42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236804"/>
            <a:ext cx="4777075" cy="3805221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808A72BA-DE5A-4C6B-B908-2811C2FA44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1103" y="3004236"/>
            <a:ext cx="5252033" cy="3037789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2B73487-CB0B-10D4-EA6F-1C07BC50C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E6AC-606B-4A37-B23B-0DA0B7C7368F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1003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2087</TotalTime>
  <Words>3847</Words>
  <Application>Microsoft Office PowerPoint</Application>
  <PresentationFormat>와이드스크린</PresentationFormat>
  <Paragraphs>482</Paragraphs>
  <Slides>46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46</vt:i4>
      </vt:variant>
    </vt:vector>
  </HeadingPairs>
  <TitlesOfParts>
    <vt:vector size="61" baseType="lpstr">
      <vt:lpstr>-apple-system</vt:lpstr>
      <vt:lpstr>HY헤드라인M</vt:lpstr>
      <vt:lpstr>KoPubWorld돋움체 Bold</vt:lpstr>
      <vt:lpstr>KoPubWorld돋움체 Light</vt:lpstr>
      <vt:lpstr>KoPub돋움체 Bold</vt:lpstr>
      <vt:lpstr>KoPub돋움체 Light</vt:lpstr>
      <vt:lpstr>Noto Sans KR</vt:lpstr>
      <vt:lpstr>경기천년바탕 Bold</vt:lpstr>
      <vt:lpstr>Malgun Gothic</vt:lpstr>
      <vt:lpstr>Malgun Gothic</vt:lpstr>
      <vt:lpstr>바탕</vt:lpstr>
      <vt:lpstr>함초롬바탕</vt:lpstr>
      <vt:lpstr>Arial</vt:lpstr>
      <vt:lpstr>Wingdings</vt:lpstr>
      <vt:lpstr>Office 테마</vt:lpstr>
      <vt:lpstr>지역 소멸과 지역 대학 정책 2025. 4. 9.</vt:lpstr>
      <vt:lpstr> 출산율 추이와 전망</vt:lpstr>
      <vt:lpstr>PowerPoint 프레젠테이션</vt:lpstr>
      <vt:lpstr>PowerPoint 프레젠테이션</vt:lpstr>
      <vt:lpstr>주거비 높은 수도권의 출산율이 낮음  출생률 지역별 편차 (2021)</vt:lpstr>
      <vt:lpstr>2015년 부울경 지역 조선산업의 위기</vt:lpstr>
      <vt:lpstr>PowerPoint 프레젠테이션</vt:lpstr>
      <vt:lpstr>PowerPoint 프레젠테이션</vt:lpstr>
      <vt:lpstr>인구감소가 지역대학 충원 문제 야기</vt:lpstr>
      <vt:lpstr>지역대학 위기가 지역대학의 책임인가?</vt:lpstr>
      <vt:lpstr>PowerPoint 프레젠테이션</vt:lpstr>
      <vt:lpstr>고등교육에 대한 국가 재정 지원 부족</vt:lpstr>
      <vt:lpstr>PowerPoint 프레젠테이션</vt:lpstr>
      <vt:lpstr>PowerPoint 프레젠테이션</vt:lpstr>
      <vt:lpstr>지원이 부족한 상태에서, 신자유주의 대학 정책(경쟁강화를 통한 경쟁력 제고. 각자도생, 적자생존)은 지역대학의 어려움을 가중하고 있다  </vt:lpstr>
      <vt:lpstr>반값등록금 정책은 국립대에 더욱 큰 재정위기 야기  </vt:lpstr>
      <vt:lpstr>수도권은 학생 수 증가로 위기 견뎠지만 지역은 학생 수도 감소</vt:lpstr>
      <vt:lpstr>PowerPoint 프레젠테이션</vt:lpstr>
      <vt:lpstr>교육부의 인식1. 대학규제가 강해서 경쟁이 부족했다 -&gt; 대학규제 완화와 시장방식 구조조정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지역대학 교수들의 저성과?   수도권과 지역 대학 간 규모 격차에서 비롯되었을 가능성.  규모 격차 극복은 지역 대학이 노력한다고 되는 문제가 아님.</vt:lpstr>
      <vt:lpstr>PowerPoint 프레젠테이션</vt:lpstr>
      <vt:lpstr>PowerPoint 프레젠테이션</vt:lpstr>
      <vt:lpstr>없은 예산 라이즈로 몰아주어, 지역대학 근본역량 결정할 경상 예산 축소</vt:lpstr>
      <vt:lpstr>2025년 라이즈 예산</vt:lpstr>
      <vt:lpstr>PowerPoint 프레젠테이션</vt:lpstr>
      <vt:lpstr>PowerPoint 프레젠테이션</vt:lpstr>
      <vt:lpstr>준비 안된 상태에서 5개년 계획 수립, 대학 사이즈 상관없이 경쟁    </vt:lpstr>
      <vt:lpstr>5. 학령인구의 감소는 지역대학 축소로 해결할 수밖에 없는가?</vt:lpstr>
      <vt:lpstr>PowerPoint 프레젠테이션</vt:lpstr>
      <vt:lpstr>    둘째. 평생교육연구 기관으로서의 역할 강화되어야 함 </vt:lpstr>
      <vt:lpstr>5. 바람직한 대학정책</vt:lpstr>
      <vt:lpstr>국가가 우선해야 할 개혁: 대학별 역할 분담 전문대학, 폴리텍대학, 일반대학의 관계 재정립 필요</vt:lpstr>
      <vt:lpstr>PowerPoint 프레젠테이션</vt:lpstr>
      <vt:lpstr>균형발전 정책과 지역 산업육성 정책 필요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정세은</dc:creator>
  <cp:lastModifiedBy>정세은</cp:lastModifiedBy>
  <cp:revision>17</cp:revision>
  <dcterms:created xsi:type="dcterms:W3CDTF">2024-09-21T13:28:29Z</dcterms:created>
  <dcterms:modified xsi:type="dcterms:W3CDTF">2025-04-02T11:59:54Z</dcterms:modified>
</cp:coreProperties>
</file>