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0A0A"/>
    <a:srgbClr val="920000"/>
    <a:srgbClr val="A50021"/>
    <a:srgbClr val="F1737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4660"/>
  </p:normalViewPr>
  <p:slideViewPr>
    <p:cSldViewPr snapToGrid="0">
      <p:cViewPr varScale="1">
        <p:scale>
          <a:sx n="83" d="100"/>
          <a:sy n="83" d="100"/>
        </p:scale>
        <p:origin x="631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32D5-40C8-92E4-635A54BDEDB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32D5-40C8-92E4-635A54BDEDB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8-32D5-40C8-92E4-635A54BDEDB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32D5-40C8-92E4-635A54BDEDB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6-32D5-40C8-92E4-635A54BDEDB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32D5-40C8-92E4-635A54BDEDBE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32D5-40C8-92E4-635A54BDEDBE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32D5-40C8-92E4-635A54BDEDBE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302D63EE-6974-4362-9254-81EB99F0CF98}" type="CATEGORYNAME">
                      <a:rPr lang="ko-KR" altLang="en-US"/>
                      <a:pPr/>
                      <a:t>[범주 이름]</a:t>
                    </a:fld>
                    <a:r>
                      <a:rPr lang="ko-KR" altLang="en-US" baseline="0" dirty="0"/>
                      <a:t>
</a:t>
                    </a:r>
                    <a:fld id="{C17D723F-C34D-458F-A915-BBA5B3898920}" type="CELLREF">
                      <a:rPr lang="ko-KR" altLang="en-US" baseline="0" smtClean="0"/>
                      <a:pPr/>
                      <a:t>[CELLREF]</a:t>
                    </a:fld>
                    <a:endParaRPr lang="ko-KR" altLang="en-US" baseline="0" dirty="0"/>
                  </a:p>
                </c:rich>
              </c:tx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{C17D723F-C34D-458F-A915-BBA5B3898920}</c15:txfldGUID>
                      <c15:f>Sheet1!$E$2</c15:f>
                      <c15:dlblFieldTableCache>
                        <c:ptCount val="1"/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2-32D5-40C8-92E4-635A54BDEDBE}"/>
                </c:ext>
              </c:extLst>
            </c:dLbl>
            <c:dLbl>
              <c:idx val="1"/>
              <c:layout>
                <c:manualLayout>
                  <c:x val="-0.22950175285855023"/>
                  <c:y val="0.17544588304603387"/>
                </c:manualLayout>
              </c:layout>
              <c:tx>
                <c:rich>
                  <a:bodyPr/>
                  <a:lstStyle/>
                  <a:p>
                    <a:fld id="{E08E451D-99E1-4F51-84BB-226B10F8F591}" type="CATEGORYNAME">
                      <a:rPr lang="ko-KR" altLang="en-US"/>
                      <a:pPr/>
                      <a:t>[범주 이름]</a:t>
                    </a:fld>
                    <a:r>
                      <a:rPr lang="ko-KR" altLang="en-US" baseline="0" dirty="0"/>
                      <a:t>
</a:t>
                    </a:r>
                    <a:fld id="{F9EC40AA-AA88-41A2-AC42-71FB179A86F9}" type="CELLREF">
                      <a:rPr lang="ko-KR" altLang="en-US" baseline="0" smtClean="0"/>
                      <a:pPr/>
                      <a:t>[CELLREF]</a:t>
                    </a:fld>
                    <a:endParaRPr lang="ko-KR" altLang="en-US" baseline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{F9EC40AA-AA88-41A2-AC42-71FB179A86F9}</c15:txfldGUID>
                      <c15:f>Sheet1!$G$5</c15:f>
                      <c15:dlblFieldTableCache>
                        <c:ptCount val="1"/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1-32D5-40C8-92E4-635A54BDEDBE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AD71CCC7-DF0F-469C-ACCA-37F9335AF445}" type="CATEGORYNAME">
                      <a:rPr lang="ko-KR" altLang="en-US"/>
                      <a:pPr/>
                      <a:t>[범주 이름]</a:t>
                    </a:fld>
                    <a:r>
                      <a:rPr lang="ko-KR" altLang="en-US" baseline="0"/>
                      <a:t>
 </a:t>
                    </a:r>
                  </a:p>
                </c:rich>
              </c:tx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8-32D5-40C8-92E4-635A54BDEDBE}"/>
                </c:ext>
              </c:extLst>
            </c:dLbl>
            <c:dLbl>
              <c:idx val="3"/>
              <c:layout>
                <c:manualLayout>
                  <c:x val="-0.16098311525182915"/>
                  <c:y val="-0.16584819177288804"/>
                </c:manualLayout>
              </c:layout>
              <c:tx>
                <c:rich>
                  <a:bodyPr/>
                  <a:lstStyle/>
                  <a:p>
                    <a:fld id="{76A67A24-C856-43F2-AEC6-C704FA286087}" type="CATEGORYNAME">
                      <a:rPr lang="ko-KR" altLang="en-US"/>
                      <a:pPr/>
                      <a:t>[범주 이름]</a:t>
                    </a:fld>
                    <a:r>
                      <a:rPr lang="ko-KR" altLang="en-US" baseline="0"/>
                      <a:t>
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32D5-40C8-92E4-635A54BDEDBE}"/>
                </c:ext>
              </c:extLst>
            </c:dLbl>
            <c:dLbl>
              <c:idx val="4"/>
              <c:layout>
                <c:manualLayout>
                  <c:x val="0.1388000272451258"/>
                  <c:y val="-0.16584819177288804"/>
                </c:manualLayout>
              </c:layout>
              <c:tx>
                <c:rich>
                  <a:bodyPr/>
                  <a:lstStyle/>
                  <a:p>
                    <a:fld id="{FFF0BD37-11FF-4D2B-8846-EE41D8CE20ED}" type="CATEGORYNAME">
                      <a:rPr lang="ko-KR" altLang="en-US"/>
                      <a:pPr/>
                      <a:t>[범주 이름]</a:t>
                    </a:fld>
                    <a:r>
                      <a:rPr lang="ko-KR" altLang="en-US" baseline="0" dirty="0"/>
                      <a:t>
</a:t>
                    </a:r>
                    <a:fld id="{F088E2D6-1F69-4F59-AA6A-199005C243A1}" type="CELLREF">
                      <a:rPr lang="ko-KR" altLang="en-US" baseline="0" smtClean="0"/>
                      <a:pPr/>
                      <a:t>[CELLREF]</a:t>
                    </a:fld>
                    <a:endParaRPr lang="ko-KR" altLang="en-US" baseline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{F088E2D6-1F69-4F59-AA6A-199005C243A1}</c15:txfldGUID>
                      <c15:f>Sheet1!$D$3</c15:f>
                      <c15:dlblFieldTableCache>
                        <c:ptCount val="1"/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6-32D5-40C8-92E4-635A54BDEDBE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1686D5D0-6EFC-4742-B690-BD17F925EE61}" type="CATEGORYNAME">
                      <a:rPr lang="ko-KR" altLang="en-US"/>
                      <a:pPr/>
                      <a:t>[범주 이름]</a:t>
                    </a:fld>
                    <a:r>
                      <a:rPr lang="ko-KR" altLang="en-US" baseline="0" dirty="0"/>
                      <a:t>
</a:t>
                    </a:r>
                    <a:fld id="{BC6E6D84-025B-4B3F-8A2C-8BC1C18C6F27}" type="CELLREF">
                      <a:rPr lang="ko-KR" altLang="en-US" baseline="0" smtClean="0"/>
                      <a:pPr/>
                      <a:t>[CELLREF]</a:t>
                    </a:fld>
                    <a:endParaRPr lang="ko-KR" altLang="en-US" baseline="0" dirty="0"/>
                  </a:p>
                </c:rich>
              </c:tx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{BC6E6D84-025B-4B3F-8A2C-8BC1C18C6F27}</c15:txfldGUID>
                      <c15:f>Sheet1!$E$1</c15:f>
                      <c15:dlblFieldTableCache>
                        <c:ptCount val="1"/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5-32D5-40C8-92E4-635A54BDEDBE}"/>
                </c:ext>
              </c:extLst>
            </c:dLbl>
            <c:dLbl>
              <c:idx val="6"/>
              <c:layout>
                <c:manualLayout>
                  <c:x val="0.25849726388160088"/>
                  <c:y val="0.17269762543443379"/>
                </c:manualLayout>
              </c:layout>
              <c:tx>
                <c:rich>
                  <a:bodyPr/>
                  <a:lstStyle/>
                  <a:p>
                    <a:fld id="{B1C72F17-C94B-4F97-90F4-6F0F675968B6}" type="CATEGORYNAME">
                      <a:rPr lang="ko-KR" altLang="en-US"/>
                      <a:pPr/>
                      <a:t>[범주 이름]</a:t>
                    </a:fld>
                    <a:r>
                      <a:rPr lang="ko-KR" altLang="en-US" baseline="0" dirty="0"/>
                      <a:t>
</a:t>
                    </a:r>
                    <a:fld id="{0DF9BE08-9859-403B-B542-AAAE0E705ED9}" type="CELLREF">
                      <a:rPr lang="ko-KR" altLang="en-US" baseline="0" smtClean="0"/>
                      <a:pPr/>
                      <a:t>[CELLREF]</a:t>
                    </a:fld>
                    <a:endParaRPr lang="ko-KR" altLang="en-US" baseline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{0DF9BE08-9859-403B-B542-AAAE0E705ED9}</c15:txfldGUID>
                      <c15:f>Sheet1!$D$3</c15:f>
                      <c15:dlblFieldTableCache>
                        <c:ptCount val="1"/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4-32D5-40C8-92E4-635A54BDEDBE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CAEEF743-EC88-492A-B02A-131A7CE0F34D}" type="CATEGORYNAME">
                      <a:rPr lang="ko-KR" altLang="en-US"/>
                      <a:pPr/>
                      <a:t>[범주 이름]</a:t>
                    </a:fld>
                    <a:r>
                      <a:rPr lang="ko-KR" altLang="en-US" baseline="0" dirty="0"/>
                      <a:t>
</a:t>
                    </a:r>
                    <a:fld id="{DBEF1565-CEB0-4CB0-BF50-2E18B85CED91}" type="CELLREF">
                      <a:rPr lang="ko-KR" altLang="en-US" baseline="0" smtClean="0"/>
                      <a:pPr/>
                      <a:t>[CELLREF]</a:t>
                    </a:fld>
                    <a:endParaRPr lang="ko-KR" altLang="en-US" baseline="0" dirty="0"/>
                  </a:p>
                </c:rich>
              </c:tx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{DBEF1565-CEB0-4CB0-BF50-2E18B85CED91}</c15:txfldGUID>
                      <c15:f>Sheet1!$E$4</c15:f>
                      <c15:dlblFieldTableCache>
                        <c:ptCount val="1"/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3-32D5-40C8-92E4-635A54BDEDB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Sheet1!$A$2:$A$9</c:f>
              <c:strCache>
                <c:ptCount val="8"/>
                <c:pt idx="0">
                  <c:v>괴테</c:v>
                </c:pt>
                <c:pt idx="1">
                  <c:v>피카소</c:v>
                </c:pt>
                <c:pt idx="2">
                  <c:v>카사노바</c:v>
                </c:pt>
                <c:pt idx="3">
                  <c:v>돈후안</c:v>
                </c:pt>
                <c:pt idx="4">
                  <c:v>제비</c:v>
                </c:pt>
                <c:pt idx="5">
                  <c:v>박목월</c:v>
                </c:pt>
                <c:pt idx="6">
                  <c:v>백석</c:v>
                </c:pt>
                <c:pt idx="7">
                  <c:v>제우스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D5-40C8-92E4-635A54BDEDBE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36020-8C7E-4E78-8B3E-85F47775C332}" type="datetimeFigureOut">
              <a:rPr lang="ko-KR" altLang="en-US" smtClean="0"/>
              <a:t>2025-10-13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C283A6-E42C-49C3-958D-1DE6551C03C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7062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C283A6-E42C-49C3-958D-1DE6551C03CF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1865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C283A6-E42C-49C3-958D-1DE6551C03CF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222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536AF2E-BD17-FA55-5663-458DFADFCD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52BC1A5-038F-F061-ECEF-453691935B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80E1951-69DA-7F93-1A1C-8C2D35920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E6556-AE7A-44D1-962B-F1E3686BD0EF}" type="datetimeFigureOut">
              <a:rPr lang="ko-KR" altLang="en-US" smtClean="0"/>
              <a:t>2025-10-13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E3B5512-0112-FFCE-9204-C8126EE96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04D32F2-A7EA-6091-8CE8-D10B6786F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99357-EF36-4442-8ABA-F5FA3B0257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0068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BF9DFC-F715-2626-1B00-1BDFF9C34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9127793-414E-A9FF-EC34-2F99D41D0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20DDFA5-7847-7FC9-6D72-5058DC5B4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E6556-AE7A-44D1-962B-F1E3686BD0EF}" type="datetimeFigureOut">
              <a:rPr lang="ko-KR" altLang="en-US" smtClean="0"/>
              <a:t>2025-10-13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9032FD5-4628-B5E7-130F-62092A66A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A5EB50B-B233-F5F4-4092-953997B23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99357-EF36-4442-8ABA-F5FA3B0257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5451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E2F1808-1FE2-8AA1-8C5D-A80A6FA3C2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91E93FD-8CB4-E3A5-55E4-E702ECFC24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8979E9E-1C39-6191-EAF1-B2320236C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E6556-AE7A-44D1-962B-F1E3686BD0EF}" type="datetimeFigureOut">
              <a:rPr lang="ko-KR" altLang="en-US" smtClean="0"/>
              <a:t>2025-10-13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326566-1A9A-BFD8-323C-05298BD37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62A4AAD-06F7-5BEA-3AF2-783CBF46F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99357-EF36-4442-8ABA-F5FA3B0257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283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F23266D-94C4-E980-69B4-88F949D80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033DC15-378B-0D51-B8D4-2E88781AEB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897AB38-63A0-2D44-0BD6-14BC42A31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E6556-AE7A-44D1-962B-F1E3686BD0EF}" type="datetimeFigureOut">
              <a:rPr lang="ko-KR" altLang="en-US" smtClean="0"/>
              <a:t>2025-10-13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E66B295-7F40-C8AD-649A-429840E1E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1CE38AB-7E64-997A-2C26-9A7806EE9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99357-EF36-4442-8ABA-F5FA3B0257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2877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6A5E8C-CD80-9149-3E54-7663B89B0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0D9BBFF-4443-3D5B-DB8C-B96A9E5E29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DFC8D4D-8351-083B-CE76-00660F2E0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E6556-AE7A-44D1-962B-F1E3686BD0EF}" type="datetimeFigureOut">
              <a:rPr lang="ko-KR" altLang="en-US" smtClean="0"/>
              <a:t>2025-10-13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2B98B19-F47D-61CD-AC38-141CFB451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6ABF961-68D8-D8D3-8108-9F4A69AA7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99357-EF36-4442-8ABA-F5FA3B0257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2108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224C7CA-D5E1-71CE-FE3D-665F340FA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A37C38E-1FA2-C1B8-5DBC-F6C440700F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10BC8BC-FF01-4635-5258-8D862F08E4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A1BAC4E-05E6-1297-4547-96FDD1ECA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E6556-AE7A-44D1-962B-F1E3686BD0EF}" type="datetimeFigureOut">
              <a:rPr lang="ko-KR" altLang="en-US" smtClean="0"/>
              <a:t>2025-10-13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7A6D6B5-AF59-84BA-F644-4800C68C4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9A1EE78-D726-B80D-C3AC-F736EAB5F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99357-EF36-4442-8ABA-F5FA3B0257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2760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CD2FF6-E224-4E2A-8CF3-D6BE9CD85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5B51DC0-CFFF-A8E7-5643-CBA70D682F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5D5FCB7-7CB2-77FB-4EFA-7C1DD80165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008A758D-E96F-FA39-6E2E-BDEC465CF0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A74A7CD6-DF61-C4E7-0170-3D42AB42D3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1D6755FA-CAA7-A6E3-93B0-632BB6F07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E6556-AE7A-44D1-962B-F1E3686BD0EF}" type="datetimeFigureOut">
              <a:rPr lang="ko-KR" altLang="en-US" smtClean="0"/>
              <a:t>2025-10-13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AF70741-6CDE-671B-E24B-537B5D09E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B78C2C6C-2317-A975-5DC0-AEBC55FFA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99357-EF36-4442-8ABA-F5FA3B0257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4493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DD6AC32-77FF-2AF1-4344-0C7CD44A4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8894BD5-C24B-2E72-71B7-2AA526C6C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E6556-AE7A-44D1-962B-F1E3686BD0EF}" type="datetimeFigureOut">
              <a:rPr lang="ko-KR" altLang="en-US" smtClean="0"/>
              <a:t>2025-10-13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BD24DBEF-A45B-D63B-99A7-192B43B5E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D1BB6BF-96F9-AE86-F9C6-9979EFF7D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99357-EF36-4442-8ABA-F5FA3B0257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6902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261C73F9-95D5-2529-CB4F-B148D0EA5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E6556-AE7A-44D1-962B-F1E3686BD0EF}" type="datetimeFigureOut">
              <a:rPr lang="ko-KR" altLang="en-US" smtClean="0"/>
              <a:t>2025-10-13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EA79583-0387-226F-DFB0-0F7423D53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0E6DA66-A836-EE26-7492-82E43E427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99357-EF36-4442-8ABA-F5FA3B0257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7771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AF1E40E-F417-1B83-BCD3-DD5A11823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9F9DF9E-7E65-CE3D-6B61-776E02D983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368BC58-5827-09DF-5C28-BCBD504A51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A4ACFE7-BA38-1347-C502-0A0CFA52D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E6556-AE7A-44D1-962B-F1E3686BD0EF}" type="datetimeFigureOut">
              <a:rPr lang="ko-KR" altLang="en-US" smtClean="0"/>
              <a:t>2025-10-13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B5AA0D4-E976-871F-48F2-507450997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DEED098-D8BA-A52D-4C5E-9D599C16F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99357-EF36-4442-8ABA-F5FA3B0257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7163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9F36217-6CEA-2777-80F7-6966C6F54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CCFCDB6-FC3A-002C-0033-608B116C59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10C8AAB-4E00-CFC6-E458-621B3A134E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82571AA-3B2A-561C-3399-B8B644EC4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E6556-AE7A-44D1-962B-F1E3686BD0EF}" type="datetimeFigureOut">
              <a:rPr lang="ko-KR" altLang="en-US" smtClean="0"/>
              <a:t>2025-10-13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1ABBF03-16EE-102C-F47F-F08A812AA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EC354BB-5067-1F50-F329-FFE13CFD4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99357-EF36-4442-8ABA-F5FA3B0257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5479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4E06E45-CD4E-839F-9269-1D0C7E176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D5757C4-8AA5-C939-EB1E-DBC94BA3E1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7EF3692-0FB2-E8C6-B9DF-564888AC10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01E6556-AE7A-44D1-962B-F1E3686BD0EF}" type="datetimeFigureOut">
              <a:rPr lang="ko-KR" altLang="en-US" smtClean="0"/>
              <a:t>2025-10-13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BBA4013-E629-888D-506E-0608076FFF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20147D-092B-31A3-67F6-9F4F21BFAC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699357-EF36-4442-8ABA-F5FA3B0257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1728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oB2tSg0DDr8?si=0Gfl8g5RyWqulTTK" TargetMode="External"/><Relationship Id="rId2" Type="http://schemas.openxmlformats.org/officeDocument/2006/relationships/hyperlink" Target="https://youtu.be/qGa776AsAos?si=g7ZIVLUxXScpWmGJ" TargetMode="External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 descr="그림, 스케치, 일러스트레이션, 예술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697B3201-8080-3730-C9A9-BD0ACA20518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4"/>
          <a:stretch>
            <a:fillRect/>
          </a:stretch>
        </p:blipFill>
        <p:spPr>
          <a:xfrm>
            <a:off x="20" y="0"/>
            <a:ext cx="12191980" cy="6858000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01E73E6B-960F-A966-4476-D33B71DBE2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2080" y="931199"/>
            <a:ext cx="9820226" cy="1507644"/>
          </a:xfrm>
        </p:spPr>
        <p:txBody>
          <a:bodyPr anchor="ctr">
            <a:normAutofit/>
          </a:bodyPr>
          <a:lstStyle/>
          <a:p>
            <a:pPr algn="l">
              <a:lnSpc>
                <a:spcPct val="100000"/>
              </a:lnSpc>
            </a:pPr>
            <a:r>
              <a:rPr lang="ko-KR" altLang="en-US" sz="3600" spc="-150" dirty="0"/>
              <a:t>문학의 꽃으로 피어난 </a:t>
            </a:r>
            <a:br>
              <a:rPr lang="en-US" altLang="ko-KR" sz="3600" spc="-150" dirty="0"/>
            </a:br>
            <a:r>
              <a:rPr lang="en-US" altLang="ko-KR" sz="5400" b="1" spc="-150" dirty="0"/>
              <a:t>Love Story</a:t>
            </a:r>
            <a:endParaRPr lang="ko-KR" altLang="en-US" sz="3600" b="1" spc="-150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E8C2723-B727-D41F-6963-684B241F75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96111" y="5663187"/>
            <a:ext cx="2760584" cy="1046339"/>
          </a:xfrm>
        </p:spPr>
        <p:txBody>
          <a:bodyPr anchor="t">
            <a:normAutofit/>
          </a:bodyPr>
          <a:lstStyle/>
          <a:p>
            <a:pPr algn="r"/>
            <a:r>
              <a:rPr lang="ko-KR" altLang="en-US" sz="1800" spc="-150" dirty="0"/>
              <a:t>시인</a:t>
            </a:r>
            <a:r>
              <a:rPr lang="en-US" altLang="ko-KR" sz="1800" spc="-150" dirty="0"/>
              <a:t> </a:t>
            </a:r>
            <a:r>
              <a:rPr lang="ko-KR" altLang="en-US" sz="1800" spc="-150" dirty="0"/>
              <a:t>공학박사 </a:t>
            </a:r>
            <a:r>
              <a:rPr lang="ko-KR" altLang="en-US" spc="-150" dirty="0" err="1"/>
              <a:t>권득용</a:t>
            </a:r>
            <a:endParaRPr lang="en-US" altLang="ko-KR" sz="1800" spc="-150" dirty="0"/>
          </a:p>
          <a:p>
            <a:pPr algn="r"/>
            <a:r>
              <a:rPr lang="ko-KR" altLang="en-US" sz="1800" spc="-150" dirty="0"/>
              <a:t>문경문학관 이사장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667AA61-5C27-F30F-D229-06CBE5709F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5141" y="4811517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687C5B65-0C71-4C97-B078-2F832EF24381}"/>
              </a:ext>
            </a:extLst>
          </p:cNvPr>
          <p:cNvSpPr/>
          <p:nvPr/>
        </p:nvSpPr>
        <p:spPr>
          <a:xfrm>
            <a:off x="1737383" y="1589162"/>
            <a:ext cx="4157168" cy="45719"/>
          </a:xfrm>
          <a:prstGeom prst="rect">
            <a:avLst/>
          </a:prstGeom>
          <a:solidFill>
            <a:srgbClr val="740A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A8388E54-C880-B213-BB9F-30018788A6C5}"/>
              </a:ext>
            </a:extLst>
          </p:cNvPr>
          <p:cNvSpPr/>
          <p:nvPr/>
        </p:nvSpPr>
        <p:spPr>
          <a:xfrm>
            <a:off x="548853" y="4769584"/>
            <a:ext cx="1053227" cy="197584"/>
          </a:xfrm>
          <a:prstGeom prst="rect">
            <a:avLst/>
          </a:prstGeom>
          <a:solidFill>
            <a:srgbClr val="740A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82718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FD9093A-C296-913C-5084-B5231FAFB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Pablo Picasso </a:t>
            </a:r>
            <a:r>
              <a:rPr lang="en-US" altLang="ko-KR" dirty="0"/>
              <a:t>(1881~1973)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A1C3F9C-6FFD-83E6-37E6-04923B5B60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9169" y="1825625"/>
            <a:ext cx="8613663" cy="113045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altLang="ko-KR" sz="24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“ </a:t>
            </a:r>
            <a:r>
              <a:rPr lang="ko-KR" altLang="en-US" sz="24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피카소의</a:t>
            </a:r>
            <a:r>
              <a:rPr lang="en-US" altLang="ko-KR" sz="24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 </a:t>
            </a:r>
            <a:r>
              <a:rPr lang="ko-KR" altLang="en-US" sz="24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예술세계는 여인 없이 완성 될 수 없었으며</a:t>
            </a:r>
            <a:endParaRPr lang="en-US" altLang="ko-KR" sz="24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24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                                    </a:t>
            </a:r>
            <a:r>
              <a:rPr lang="ko-KR" altLang="en-US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새로운 여인을 </a:t>
            </a:r>
            <a:r>
              <a:rPr lang="ko-KR" altLang="en-US" b="1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만날때</a:t>
            </a:r>
            <a:r>
              <a:rPr lang="ko-KR" altLang="en-US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 마다 명작</a:t>
            </a:r>
            <a:r>
              <a:rPr lang="ko-KR" altLang="en-US" sz="24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을 남겼다</a:t>
            </a:r>
            <a:r>
              <a:rPr lang="en-US" altLang="ko-KR" sz="24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＂</a:t>
            </a:r>
            <a:endParaRPr lang="ko-KR" altLang="en-US" sz="24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755DE557-2328-E0D8-620C-6B1D57DDC7B8}"/>
              </a:ext>
            </a:extLst>
          </p:cNvPr>
          <p:cNvSpPr/>
          <p:nvPr/>
        </p:nvSpPr>
        <p:spPr>
          <a:xfrm>
            <a:off x="4201886" y="3510039"/>
            <a:ext cx="3788228" cy="1093410"/>
          </a:xfrm>
          <a:prstGeom prst="roundRect">
            <a:avLst/>
          </a:prstGeom>
          <a:solidFill>
            <a:srgbClr val="740A0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spc="-150" dirty="0"/>
              <a:t>피카소 효과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7C81F2-E4AC-385C-A92B-8EA648CA8891}"/>
              </a:ext>
            </a:extLst>
          </p:cNvPr>
          <p:cNvSpPr txBox="1"/>
          <p:nvPr/>
        </p:nvSpPr>
        <p:spPr>
          <a:xfrm>
            <a:off x="9284305" y="3301760"/>
            <a:ext cx="18401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/>
              <a:t>마리 </a:t>
            </a:r>
            <a:r>
              <a:rPr lang="ko-KR" altLang="en-US" sz="2400" dirty="0" err="1"/>
              <a:t>테레즈</a:t>
            </a:r>
            <a:endParaRPr lang="en-US" altLang="ko-KR" sz="2400" dirty="0"/>
          </a:p>
          <a:p>
            <a:pPr algn="ctr"/>
            <a:r>
              <a:rPr lang="ko-KR" altLang="en-US" sz="2400" dirty="0"/>
              <a:t>도라</a:t>
            </a:r>
            <a:endParaRPr lang="en-US" altLang="ko-KR" sz="2400" dirty="0"/>
          </a:p>
          <a:p>
            <a:pPr algn="ctr"/>
            <a:r>
              <a:rPr lang="ko-KR" altLang="en-US" sz="2400" dirty="0"/>
              <a:t>질로</a:t>
            </a:r>
            <a:endParaRPr lang="en-US" altLang="ko-KR" sz="2400" dirty="0"/>
          </a:p>
          <a:p>
            <a:pPr algn="ctr"/>
            <a:r>
              <a:rPr lang="ko-KR" altLang="en-US" sz="2400" dirty="0" err="1"/>
              <a:t>자클린</a:t>
            </a:r>
            <a:endParaRPr lang="ko-KR" altLang="en-US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3A9930-2579-6B26-57A1-5471839FE63C}"/>
              </a:ext>
            </a:extLst>
          </p:cNvPr>
          <p:cNvSpPr txBox="1"/>
          <p:nvPr/>
        </p:nvSpPr>
        <p:spPr>
          <a:xfrm>
            <a:off x="1424818" y="3486425"/>
            <a:ext cx="18747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dirty="0" err="1"/>
              <a:t>올리비에</a:t>
            </a:r>
            <a:endParaRPr lang="en-US" altLang="ko-KR" sz="2400" dirty="0"/>
          </a:p>
          <a:p>
            <a:pPr algn="ctr"/>
            <a:r>
              <a:rPr lang="ko-KR" altLang="en-US" sz="2400" dirty="0"/>
              <a:t>에바</a:t>
            </a:r>
            <a:endParaRPr lang="en-US" altLang="ko-KR" sz="2400" dirty="0"/>
          </a:p>
          <a:p>
            <a:pPr algn="ctr"/>
            <a:r>
              <a:rPr lang="ko-KR" altLang="en-US" sz="2400" dirty="0" err="1"/>
              <a:t>올가</a:t>
            </a:r>
            <a:endParaRPr lang="ko-KR" altLang="en-US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420520-07E1-3A34-639D-66814FDE4072}"/>
              </a:ext>
            </a:extLst>
          </p:cNvPr>
          <p:cNvSpPr txBox="1"/>
          <p:nvPr/>
        </p:nvSpPr>
        <p:spPr>
          <a:xfrm>
            <a:off x="2416626" y="5217103"/>
            <a:ext cx="7358746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사랑하는 여인은 뮤즈</a:t>
            </a:r>
            <a:r>
              <a:rPr lang="en-US" altLang="ko-KR" sz="24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(muse)</a:t>
            </a:r>
            <a:r>
              <a:rPr lang="ko-KR" altLang="en-US" sz="24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가</a:t>
            </a:r>
            <a:r>
              <a:rPr lang="en-US" altLang="ko-KR" sz="24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 </a:t>
            </a:r>
            <a:r>
              <a:rPr lang="ko-KR" altLang="en-US" sz="24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아닌 예술활동의 영감이자 </a:t>
            </a:r>
            <a:r>
              <a:rPr lang="ko-KR" altLang="en-US" sz="32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본능에 충실한 창조와 변형의 원동력</a:t>
            </a:r>
            <a:endParaRPr lang="ko-KR" altLang="en-US" sz="24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</p:txBody>
      </p:sp>
      <p:sp>
        <p:nvSpPr>
          <p:cNvPr id="9" name="화살표: 아래쪽 8">
            <a:extLst>
              <a:ext uri="{FF2B5EF4-FFF2-40B4-BE49-F238E27FC236}">
                <a16:creationId xmlns:a16="http://schemas.microsoft.com/office/drawing/2014/main" id="{87807855-EB67-CC66-57F9-71F5388977C0}"/>
              </a:ext>
            </a:extLst>
          </p:cNvPr>
          <p:cNvSpPr/>
          <p:nvPr/>
        </p:nvSpPr>
        <p:spPr>
          <a:xfrm>
            <a:off x="5921828" y="2910353"/>
            <a:ext cx="348343" cy="437608"/>
          </a:xfrm>
          <a:prstGeom prst="downArrow">
            <a:avLst/>
          </a:prstGeom>
          <a:solidFill>
            <a:srgbClr val="740A0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화살표: 아래쪽 9">
            <a:extLst>
              <a:ext uri="{FF2B5EF4-FFF2-40B4-BE49-F238E27FC236}">
                <a16:creationId xmlns:a16="http://schemas.microsoft.com/office/drawing/2014/main" id="{C7A1A4A8-3A69-8391-1D7A-ABC63622ED21}"/>
              </a:ext>
            </a:extLst>
          </p:cNvPr>
          <p:cNvSpPr/>
          <p:nvPr/>
        </p:nvSpPr>
        <p:spPr>
          <a:xfrm rot="5400000">
            <a:off x="8499444" y="3870479"/>
            <a:ext cx="348343" cy="437608"/>
          </a:xfrm>
          <a:prstGeom prst="downArrow">
            <a:avLst/>
          </a:prstGeom>
          <a:solidFill>
            <a:srgbClr val="740A0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화살표: 아래쪽 10">
            <a:extLst>
              <a:ext uri="{FF2B5EF4-FFF2-40B4-BE49-F238E27FC236}">
                <a16:creationId xmlns:a16="http://schemas.microsoft.com/office/drawing/2014/main" id="{3739F365-337D-6954-D286-9893DC4A1C8B}"/>
              </a:ext>
            </a:extLst>
          </p:cNvPr>
          <p:cNvSpPr/>
          <p:nvPr/>
        </p:nvSpPr>
        <p:spPr>
          <a:xfrm rot="16200000" flipH="1">
            <a:off x="3428879" y="3870478"/>
            <a:ext cx="348343" cy="437608"/>
          </a:xfrm>
          <a:prstGeom prst="downArrow">
            <a:avLst/>
          </a:prstGeom>
          <a:solidFill>
            <a:srgbClr val="740A0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A9B1EC4D-696E-9825-A9E8-263970BE4272}"/>
              </a:ext>
            </a:extLst>
          </p:cNvPr>
          <p:cNvSpPr/>
          <p:nvPr/>
        </p:nvSpPr>
        <p:spPr>
          <a:xfrm>
            <a:off x="916396" y="1393789"/>
            <a:ext cx="3675924" cy="160692"/>
          </a:xfrm>
          <a:prstGeom prst="rect">
            <a:avLst/>
          </a:prstGeom>
          <a:solidFill>
            <a:srgbClr val="740A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8681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23E547B5-89CF-4EC0-96DE-25771AED0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3F0B8CEB-8279-4E5E-A0CE-1FC9F71736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782" y="0"/>
            <a:ext cx="7421217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생성된 이미지">
            <a:extLst>
              <a:ext uri="{FF2B5EF4-FFF2-40B4-BE49-F238E27FC236}">
                <a16:creationId xmlns:a16="http://schemas.microsoft.com/office/drawing/2014/main" id="{213A1560-280A-BC26-1F92-755E444AF9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632"/>
          <a:stretch>
            <a:fillRect/>
          </a:stretch>
        </p:blipFill>
        <p:spPr bwMode="auto">
          <a:xfrm>
            <a:off x="20" y="10"/>
            <a:ext cx="6901711" cy="6857990"/>
          </a:xfrm>
          <a:custGeom>
            <a:avLst/>
            <a:gdLst/>
            <a:ahLst/>
            <a:cxnLst/>
            <a:rect l="l" t="t" r="r" b="b"/>
            <a:pathLst>
              <a:path w="6901731" h="6858000">
                <a:moveTo>
                  <a:pt x="0" y="0"/>
                </a:moveTo>
                <a:lnTo>
                  <a:pt x="6897896" y="5958"/>
                </a:lnTo>
                <a:lnTo>
                  <a:pt x="6866823" y="62592"/>
                </a:lnTo>
                <a:lnTo>
                  <a:pt x="6901731" y="89476"/>
                </a:lnTo>
                <a:lnTo>
                  <a:pt x="6901731" y="103833"/>
                </a:lnTo>
                <a:lnTo>
                  <a:pt x="6900034" y="110092"/>
                </a:lnTo>
                <a:lnTo>
                  <a:pt x="6901731" y="113679"/>
                </a:lnTo>
                <a:lnTo>
                  <a:pt x="6901731" y="405560"/>
                </a:lnTo>
                <a:lnTo>
                  <a:pt x="6900456" y="429509"/>
                </a:lnTo>
                <a:cubicBezTo>
                  <a:pt x="6892773" y="535647"/>
                  <a:pt x="6878314" y="537918"/>
                  <a:pt x="6886342" y="636808"/>
                </a:cubicBezTo>
                <a:cubicBezTo>
                  <a:pt x="6892506" y="756883"/>
                  <a:pt x="6864504" y="771443"/>
                  <a:pt x="6851784" y="839073"/>
                </a:cubicBezTo>
                <a:cubicBezTo>
                  <a:pt x="6838675" y="892655"/>
                  <a:pt x="6864124" y="961738"/>
                  <a:pt x="6845760" y="994930"/>
                </a:cubicBezTo>
                <a:cubicBezTo>
                  <a:pt x="6833572" y="1024166"/>
                  <a:pt x="6859282" y="1058905"/>
                  <a:pt x="6845601" y="1112932"/>
                </a:cubicBezTo>
                <a:cubicBezTo>
                  <a:pt x="6838700" y="1149910"/>
                  <a:pt x="6829138" y="1151035"/>
                  <a:pt x="6820235" y="1187433"/>
                </a:cubicBezTo>
                <a:cubicBezTo>
                  <a:pt x="6815504" y="1196464"/>
                  <a:pt x="6777707" y="1338549"/>
                  <a:pt x="6759643" y="1337010"/>
                </a:cubicBezTo>
                <a:cubicBezTo>
                  <a:pt x="6737660" y="1337296"/>
                  <a:pt x="6760650" y="1396341"/>
                  <a:pt x="6736375" y="1382272"/>
                </a:cubicBezTo>
                <a:cubicBezTo>
                  <a:pt x="6755741" y="1415836"/>
                  <a:pt x="6714675" y="1414567"/>
                  <a:pt x="6701292" y="1432111"/>
                </a:cubicBezTo>
                <a:cubicBezTo>
                  <a:pt x="6721110" y="1460185"/>
                  <a:pt x="6692106" y="1490815"/>
                  <a:pt x="6686578" y="1518624"/>
                </a:cubicBezTo>
                <a:cubicBezTo>
                  <a:pt x="6682512" y="1567002"/>
                  <a:pt x="6679579" y="1571443"/>
                  <a:pt x="6670824" y="1607743"/>
                </a:cubicBezTo>
                <a:cubicBezTo>
                  <a:pt x="6671133" y="1629590"/>
                  <a:pt x="6663161" y="1656870"/>
                  <a:pt x="6664392" y="1696405"/>
                </a:cubicBezTo>
                <a:cubicBezTo>
                  <a:pt x="6655686" y="1770486"/>
                  <a:pt x="6641938" y="1757082"/>
                  <a:pt x="6642880" y="1812372"/>
                </a:cubicBezTo>
                <a:cubicBezTo>
                  <a:pt x="6638579" y="1872475"/>
                  <a:pt x="6619231" y="1825476"/>
                  <a:pt x="6612547" y="1876437"/>
                </a:cubicBezTo>
                <a:cubicBezTo>
                  <a:pt x="6600695" y="1913834"/>
                  <a:pt x="6591061" y="1923231"/>
                  <a:pt x="6571760" y="1953331"/>
                </a:cubicBezTo>
                <a:cubicBezTo>
                  <a:pt x="6561039" y="1989021"/>
                  <a:pt x="6544090" y="2087896"/>
                  <a:pt x="6520213" y="2096455"/>
                </a:cubicBezTo>
                <a:lnTo>
                  <a:pt x="6492461" y="2188148"/>
                </a:lnTo>
                <a:cubicBezTo>
                  <a:pt x="6504372" y="2211333"/>
                  <a:pt x="6489131" y="2253220"/>
                  <a:pt x="6471854" y="2259117"/>
                </a:cubicBezTo>
                <a:cubicBezTo>
                  <a:pt x="6466151" y="2287829"/>
                  <a:pt x="6440452" y="2301346"/>
                  <a:pt x="6439832" y="2328334"/>
                </a:cubicBezTo>
                <a:cubicBezTo>
                  <a:pt x="6431013" y="2351201"/>
                  <a:pt x="6444250" y="2396409"/>
                  <a:pt x="6425162" y="2408211"/>
                </a:cubicBezTo>
                <a:lnTo>
                  <a:pt x="6417221" y="2427382"/>
                </a:lnTo>
                <a:lnTo>
                  <a:pt x="6425030" y="2464387"/>
                </a:lnTo>
                <a:lnTo>
                  <a:pt x="6406293" y="2472223"/>
                </a:lnTo>
                <a:cubicBezTo>
                  <a:pt x="6406862" y="2477277"/>
                  <a:pt x="6406486" y="2491723"/>
                  <a:pt x="6405400" y="2493547"/>
                </a:cubicBezTo>
                <a:lnTo>
                  <a:pt x="6374829" y="2532070"/>
                </a:lnTo>
                <a:cubicBezTo>
                  <a:pt x="6374597" y="2545374"/>
                  <a:pt x="6360976" y="2563797"/>
                  <a:pt x="6350864" y="2577422"/>
                </a:cubicBezTo>
                <a:cubicBezTo>
                  <a:pt x="6327056" y="2632768"/>
                  <a:pt x="6341262" y="2616275"/>
                  <a:pt x="6329174" y="2663854"/>
                </a:cubicBezTo>
                <a:cubicBezTo>
                  <a:pt x="6326303" y="2703642"/>
                  <a:pt x="6332854" y="2709643"/>
                  <a:pt x="6315095" y="2741507"/>
                </a:cubicBezTo>
                <a:cubicBezTo>
                  <a:pt x="6319921" y="2740191"/>
                  <a:pt x="6321925" y="2742004"/>
                  <a:pt x="6322463" y="2745641"/>
                </a:cubicBezTo>
                <a:cubicBezTo>
                  <a:pt x="6322245" y="2747982"/>
                  <a:pt x="6322027" y="2750323"/>
                  <a:pt x="6321808" y="2752663"/>
                </a:cubicBezTo>
                <a:lnTo>
                  <a:pt x="6314569" y="2756718"/>
                </a:lnTo>
                <a:cubicBezTo>
                  <a:pt x="6289324" y="2773686"/>
                  <a:pt x="6317551" y="2780051"/>
                  <a:pt x="6315211" y="2811618"/>
                </a:cubicBezTo>
                <a:cubicBezTo>
                  <a:pt x="6315620" y="2826627"/>
                  <a:pt x="6296047" y="2885298"/>
                  <a:pt x="6302211" y="2882314"/>
                </a:cubicBezTo>
                <a:lnTo>
                  <a:pt x="6286167" y="2949597"/>
                </a:lnTo>
                <a:cubicBezTo>
                  <a:pt x="6286401" y="2994618"/>
                  <a:pt x="6286615" y="2971464"/>
                  <a:pt x="6287037" y="3008578"/>
                </a:cubicBezTo>
                <a:cubicBezTo>
                  <a:pt x="6293795" y="3029535"/>
                  <a:pt x="6274405" y="3114154"/>
                  <a:pt x="6259150" y="3123139"/>
                </a:cubicBezTo>
                <a:cubicBezTo>
                  <a:pt x="6250085" y="3189063"/>
                  <a:pt x="6269067" y="3151280"/>
                  <a:pt x="6272249" y="3227854"/>
                </a:cubicBezTo>
                <a:cubicBezTo>
                  <a:pt x="6278775" y="3295842"/>
                  <a:pt x="6289216" y="3303765"/>
                  <a:pt x="6292288" y="3378383"/>
                </a:cubicBezTo>
                <a:cubicBezTo>
                  <a:pt x="6303894" y="3395995"/>
                  <a:pt x="6287498" y="3432581"/>
                  <a:pt x="6288328" y="3459618"/>
                </a:cubicBezTo>
                <a:cubicBezTo>
                  <a:pt x="6289158" y="3486653"/>
                  <a:pt x="6299937" y="3538735"/>
                  <a:pt x="6297272" y="3540603"/>
                </a:cubicBezTo>
                <a:cubicBezTo>
                  <a:pt x="6296849" y="3577379"/>
                  <a:pt x="6294184" y="3587943"/>
                  <a:pt x="6291001" y="3638374"/>
                </a:cubicBezTo>
                <a:cubicBezTo>
                  <a:pt x="6283026" y="3666794"/>
                  <a:pt x="6265833" y="3731744"/>
                  <a:pt x="6283592" y="3763609"/>
                </a:cubicBezTo>
                <a:cubicBezTo>
                  <a:pt x="6264286" y="3758340"/>
                  <a:pt x="6290177" y="3803150"/>
                  <a:pt x="6274068" y="3814506"/>
                </a:cubicBezTo>
                <a:cubicBezTo>
                  <a:pt x="6260645" y="3821643"/>
                  <a:pt x="6265372" y="3836902"/>
                  <a:pt x="6262850" y="3850454"/>
                </a:cubicBezTo>
                <a:cubicBezTo>
                  <a:pt x="6250418" y="3863479"/>
                  <a:pt x="6250660" y="3955243"/>
                  <a:pt x="6257357" y="3975474"/>
                </a:cubicBezTo>
                <a:cubicBezTo>
                  <a:pt x="6245091" y="4036737"/>
                  <a:pt x="6237535" y="4029237"/>
                  <a:pt x="6257889" y="4073155"/>
                </a:cubicBezTo>
                <a:cubicBezTo>
                  <a:pt x="6259272" y="4085906"/>
                  <a:pt x="6239882" y="4116397"/>
                  <a:pt x="6237441" y="4126638"/>
                </a:cubicBezTo>
                <a:lnTo>
                  <a:pt x="6245587" y="4172738"/>
                </a:lnTo>
                <a:lnTo>
                  <a:pt x="6235772" y="4176721"/>
                </a:lnTo>
                <a:lnTo>
                  <a:pt x="6233287" y="4195136"/>
                </a:lnTo>
                <a:lnTo>
                  <a:pt x="6234619" y="4280850"/>
                </a:lnTo>
                <a:cubicBezTo>
                  <a:pt x="6239453" y="4320763"/>
                  <a:pt x="6223309" y="4337596"/>
                  <a:pt x="6219318" y="4402526"/>
                </a:cubicBezTo>
                <a:cubicBezTo>
                  <a:pt x="6205466" y="4516209"/>
                  <a:pt x="6216183" y="4588729"/>
                  <a:pt x="6216810" y="4651172"/>
                </a:cubicBezTo>
                <a:cubicBezTo>
                  <a:pt x="6217673" y="4756959"/>
                  <a:pt x="6228654" y="4824005"/>
                  <a:pt x="6225945" y="4916779"/>
                </a:cubicBezTo>
                <a:cubicBezTo>
                  <a:pt x="6217032" y="4993010"/>
                  <a:pt x="6264271" y="4984591"/>
                  <a:pt x="6230174" y="5051379"/>
                </a:cubicBezTo>
                <a:cubicBezTo>
                  <a:pt x="6235713" y="5056951"/>
                  <a:pt x="6239420" y="5163714"/>
                  <a:pt x="6242600" y="5170879"/>
                </a:cubicBezTo>
                <a:lnTo>
                  <a:pt x="6235996" y="5216428"/>
                </a:lnTo>
                <a:lnTo>
                  <a:pt x="6214638" y="5285298"/>
                </a:lnTo>
                <a:cubicBezTo>
                  <a:pt x="6211392" y="5297492"/>
                  <a:pt x="6225576" y="5312063"/>
                  <a:pt x="6228432" y="5317696"/>
                </a:cubicBezTo>
                <a:lnTo>
                  <a:pt x="6246496" y="5398787"/>
                </a:lnTo>
                <a:lnTo>
                  <a:pt x="6244793" y="5399530"/>
                </a:lnTo>
                <a:lnTo>
                  <a:pt x="6241695" y="5406948"/>
                </a:lnTo>
                <a:lnTo>
                  <a:pt x="6267461" y="5499413"/>
                </a:lnTo>
                <a:cubicBezTo>
                  <a:pt x="6285387" y="5533848"/>
                  <a:pt x="6284888" y="5550029"/>
                  <a:pt x="6295987" y="5582659"/>
                </a:cubicBezTo>
                <a:cubicBezTo>
                  <a:pt x="6311253" y="5681724"/>
                  <a:pt x="6295439" y="5695558"/>
                  <a:pt x="6364803" y="5784263"/>
                </a:cubicBezTo>
                <a:cubicBezTo>
                  <a:pt x="6379348" y="5818651"/>
                  <a:pt x="6412475" y="5906802"/>
                  <a:pt x="6423050" y="5922637"/>
                </a:cubicBezTo>
                <a:cubicBezTo>
                  <a:pt x="6445210" y="5973612"/>
                  <a:pt x="6468179" y="6023873"/>
                  <a:pt x="6497767" y="6090108"/>
                </a:cubicBezTo>
                <a:cubicBezTo>
                  <a:pt x="6571895" y="6150548"/>
                  <a:pt x="6572491" y="6236583"/>
                  <a:pt x="6606710" y="6281543"/>
                </a:cubicBezTo>
                <a:cubicBezTo>
                  <a:pt x="6633675" y="6335892"/>
                  <a:pt x="6654357" y="6388782"/>
                  <a:pt x="6667540" y="6443715"/>
                </a:cubicBezTo>
                <a:cubicBezTo>
                  <a:pt x="6685192" y="6466826"/>
                  <a:pt x="6650500" y="6508701"/>
                  <a:pt x="6659722" y="6550105"/>
                </a:cubicBezTo>
                <a:cubicBezTo>
                  <a:pt x="6665926" y="6645044"/>
                  <a:pt x="6669126" y="6627536"/>
                  <a:pt x="6671805" y="6687397"/>
                </a:cubicBezTo>
                <a:cubicBezTo>
                  <a:pt x="6682671" y="6733683"/>
                  <a:pt x="6665210" y="6772117"/>
                  <a:pt x="6669658" y="6806602"/>
                </a:cubicBezTo>
                <a:cubicBezTo>
                  <a:pt x="6661174" y="6812658"/>
                  <a:pt x="6667097" y="6831470"/>
                  <a:pt x="6675783" y="6850325"/>
                </a:cubicBezTo>
                <a:lnTo>
                  <a:pt x="6679704" y="6858000"/>
                </a:lnTo>
                <a:lnTo>
                  <a:pt x="4532241" y="6858000"/>
                </a:lnTo>
                <a:lnTo>
                  <a:pt x="1208596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0B1170E-72C9-4C2F-A4FA-745411E39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0200" y="241905"/>
            <a:ext cx="4415101" cy="6483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세상의 사나이들은 기둥 하나를</a:t>
            </a:r>
            <a:endParaRPr lang="en-US" altLang="ko-KR" sz="16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세우기 위해 산다</a:t>
            </a:r>
            <a:endParaRPr lang="en-US" altLang="ko-KR" sz="16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좀더 튼튼하고</a:t>
            </a:r>
            <a:endParaRPr lang="en-US" altLang="ko-KR" sz="16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좀더 당당하게</a:t>
            </a:r>
            <a:endParaRPr lang="en-US" altLang="ko-KR" sz="16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시대와 밤을 찌를 수 있는 기둥</a:t>
            </a:r>
            <a:endParaRPr lang="en-US" altLang="ko-KR" sz="16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endParaRPr lang="en-US" altLang="ko-KR" sz="16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그래서 그들은 개고기를 뜯어먹고</a:t>
            </a:r>
            <a:endParaRPr lang="en-US" altLang="ko-KR" sz="16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해구신을 고와먹고</a:t>
            </a:r>
            <a:endParaRPr lang="en-US" altLang="ko-KR" sz="16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산삼을 찾아</a:t>
            </a:r>
            <a:endParaRPr lang="en-US" altLang="ko-KR" sz="16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날마다 허둥거리며</a:t>
            </a:r>
            <a:endParaRPr lang="en-US" altLang="ko-KR" sz="16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붉은 눈을 번득인다</a:t>
            </a:r>
            <a:endParaRPr lang="en-US" altLang="ko-KR" sz="16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lnSpc>
                <a:spcPts val="300"/>
              </a:lnSpc>
              <a:buNone/>
            </a:pPr>
            <a:r>
              <a:rPr lang="en-US" altLang="ko-KR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.</a:t>
            </a:r>
          </a:p>
          <a:p>
            <a:pPr marL="0" indent="0">
              <a:lnSpc>
                <a:spcPts val="300"/>
              </a:lnSpc>
              <a:buNone/>
            </a:pPr>
            <a:r>
              <a:rPr lang="en-US" altLang="ko-KR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.</a:t>
            </a:r>
          </a:p>
          <a:p>
            <a:pPr marL="0" indent="0">
              <a:lnSpc>
                <a:spcPts val="300"/>
              </a:lnSpc>
              <a:buNone/>
            </a:pPr>
            <a:r>
              <a:rPr lang="en-US" altLang="ko-KR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.</a:t>
            </a:r>
          </a:p>
          <a:p>
            <a:pPr marL="0" indent="0">
              <a:buNone/>
            </a:pPr>
            <a:r>
              <a:rPr lang="ko-KR" altLang="en-US" sz="1600" b="1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천년후에</a:t>
            </a: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 여자 하나</a:t>
            </a:r>
            <a:endParaRPr lang="en-US" altLang="ko-KR" sz="16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오래 잠 </a:t>
            </a:r>
            <a:r>
              <a:rPr lang="ko-KR" altLang="en-US" sz="1600" b="1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못들게</a:t>
            </a: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 하는</a:t>
            </a:r>
            <a:endParaRPr lang="en-US" altLang="ko-KR" sz="16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멋진 사나이가 여기 있다</a:t>
            </a:r>
            <a:endParaRPr lang="en-US" altLang="ko-KR" sz="16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endParaRPr lang="en-US" altLang="ko-KR" sz="1600" dirty="0"/>
          </a:p>
          <a:p>
            <a:pPr marL="0" indent="0" algn="r">
              <a:buNone/>
            </a:pPr>
            <a:r>
              <a:rPr lang="en-US" altLang="ko-KR" sz="1400" dirty="0"/>
              <a:t>- </a:t>
            </a:r>
            <a:r>
              <a:rPr lang="ko-KR" altLang="en-US" sz="1400" dirty="0"/>
              <a:t>문정희 시 </a:t>
            </a:r>
            <a:r>
              <a:rPr lang="en-US" altLang="ko-KR" sz="1400" dirty="0"/>
              <a:t>『</a:t>
            </a:r>
            <a:r>
              <a:rPr lang="ko-KR" altLang="en-US" sz="1400" dirty="0"/>
              <a:t>사랑하는 사마천 당신에게</a:t>
            </a:r>
            <a:r>
              <a:rPr lang="en-US" altLang="ko-KR" sz="1400" dirty="0"/>
              <a:t>』 </a:t>
            </a:r>
          </a:p>
        </p:txBody>
      </p:sp>
    </p:spTree>
    <p:extLst>
      <p:ext uri="{BB962C8B-B14F-4D97-AF65-F5344CB8AC3E}">
        <p14:creationId xmlns:p14="http://schemas.microsoft.com/office/powerpoint/2010/main" val="26958989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B4636E6-8624-7C3C-333F-7698202D8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8557" y="1138036"/>
            <a:ext cx="5444382" cy="1402470"/>
          </a:xfrm>
        </p:spPr>
        <p:txBody>
          <a:bodyPr vert="horz" lIns="91440" tIns="45720" rIns="91440" bIns="45720" rtlCol="0" anchor="t">
            <a:normAutofit/>
          </a:bodyPr>
          <a:lstStyle/>
          <a:p>
            <a:pPr latinLnBrk="0"/>
            <a:r>
              <a:rPr lang="ko-KR" altLang="en-US" sz="3600" b="1" dirty="0"/>
              <a:t>백석</a:t>
            </a:r>
            <a:r>
              <a:rPr lang="en-US" altLang="ko-KR" sz="3600" dirty="0"/>
              <a:t>(1912 – 1996) </a:t>
            </a:r>
            <a:br>
              <a:rPr lang="en-US" altLang="ko-KR" sz="2200" b="1" dirty="0"/>
            </a:br>
            <a:br>
              <a:rPr lang="en-US" altLang="ko-KR" sz="2200" b="1" dirty="0"/>
            </a:br>
            <a:r>
              <a:rPr lang="ko-KR" altLang="en-US" sz="2200" b="1" spc="-300" dirty="0"/>
              <a:t>여류시인들의 </a:t>
            </a:r>
            <a:r>
              <a:rPr lang="ko-KR" altLang="en-US" sz="2200" b="1" spc="-300" dirty="0" err="1"/>
              <a:t>워너비</a:t>
            </a:r>
            <a:r>
              <a:rPr lang="ko-KR" altLang="en-US" sz="2200" b="1" spc="-300" dirty="0"/>
              <a:t> </a:t>
            </a:r>
            <a:r>
              <a:rPr lang="en-US" altLang="ko-KR" sz="2200" spc="-300" dirty="0"/>
              <a:t>(Wannabe)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F4F414CB-CEB9-7D07-5EE7-03421CD783F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"/>
          <a:stretch>
            <a:fillRect/>
          </a:stretch>
        </p:blipFill>
        <p:spPr bwMode="auto">
          <a:xfrm>
            <a:off x="-1" y="10"/>
            <a:ext cx="515117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121" name="Straight Connector 4113">
            <a:extLst>
              <a:ext uri="{FF2B5EF4-FFF2-40B4-BE49-F238E27FC236}">
                <a16:creationId xmlns:a16="http://schemas.microsoft.com/office/drawing/2014/main" id="{1503BFE4-729B-D9D0-C17B-501E6AF11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71697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2D46A624-FAE3-9B15-E4B3-D6EFBF43D057}"/>
              </a:ext>
            </a:extLst>
          </p:cNvPr>
          <p:cNvSpPr txBox="1"/>
          <p:nvPr/>
        </p:nvSpPr>
        <p:spPr>
          <a:xfrm>
            <a:off x="6340166" y="2702811"/>
            <a:ext cx="5444382" cy="3591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 latinLnBrk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1930 </a:t>
            </a:r>
            <a:r>
              <a:rPr lang="ko-KR" altLang="en-US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조선일보 신춘문예 단편소설 </a:t>
            </a:r>
            <a:endParaRPr lang="en-US" altLang="ko-KR" sz="2000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57150" latinLnBrk="0">
              <a:spcAft>
                <a:spcPts val="600"/>
              </a:spcAft>
            </a:pPr>
            <a:r>
              <a:rPr lang="en-US" altLang="ko-KR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    &lt;</a:t>
            </a:r>
            <a:r>
              <a:rPr lang="ko-KR" altLang="en-US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그 모</a:t>
            </a:r>
            <a:r>
              <a:rPr lang="en-US" altLang="ko-KR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(</a:t>
            </a:r>
            <a:r>
              <a:rPr lang="ko-KR" altLang="en-US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母</a:t>
            </a:r>
            <a:r>
              <a:rPr lang="en-US" altLang="ko-KR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)</a:t>
            </a:r>
            <a:r>
              <a:rPr lang="ko-KR" altLang="en-US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와 아들</a:t>
            </a:r>
            <a:r>
              <a:rPr lang="en-US" altLang="ko-KR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&gt; </a:t>
            </a:r>
            <a:r>
              <a:rPr lang="ko-KR" altLang="en-US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당선</a:t>
            </a:r>
            <a:endParaRPr lang="en-US" altLang="ko-KR" sz="2000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285750" indent="-228600" latinLnBrk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1934 </a:t>
            </a:r>
            <a:r>
              <a:rPr lang="ko-KR" altLang="en-US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조선일보 기자</a:t>
            </a:r>
            <a:endParaRPr lang="en-US" altLang="ko-KR" sz="2000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285750" indent="-228600" latinLnBrk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1935 </a:t>
            </a:r>
            <a:r>
              <a:rPr lang="ko-KR" altLang="en-US" sz="2000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박경련</a:t>
            </a:r>
            <a:r>
              <a:rPr lang="en-US" altLang="ko-KR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(</a:t>
            </a:r>
            <a:r>
              <a:rPr lang="ko-KR" altLang="en-US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란</a:t>
            </a:r>
            <a:r>
              <a:rPr lang="en-US" altLang="ko-KR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) </a:t>
            </a:r>
            <a:r>
              <a:rPr lang="ko-KR" altLang="en-US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만남</a:t>
            </a:r>
            <a:endParaRPr lang="en-US" altLang="ko-KR" sz="2000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285750" indent="-228600" latinLnBrk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1936 </a:t>
            </a:r>
            <a:r>
              <a:rPr lang="ko-KR" altLang="en-US" sz="2000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첫시집</a:t>
            </a:r>
            <a:r>
              <a:rPr lang="en-US" altLang="ko-KR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 &lt;</a:t>
            </a:r>
            <a:r>
              <a:rPr lang="ko-KR" altLang="en-US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사슴</a:t>
            </a:r>
            <a:r>
              <a:rPr lang="en-US" altLang="ko-KR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&gt; </a:t>
            </a:r>
            <a:r>
              <a:rPr lang="ko-KR" altLang="en-US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간행</a:t>
            </a:r>
            <a:endParaRPr lang="en-US" altLang="ko-KR" sz="2000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latinLnBrk="0">
              <a:spcAft>
                <a:spcPts val="600"/>
              </a:spcAft>
            </a:pPr>
            <a:r>
              <a:rPr lang="en-US" altLang="ko-KR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          </a:t>
            </a:r>
            <a:r>
              <a:rPr lang="ko-KR" altLang="en-US" sz="2000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함흥영생고</a:t>
            </a:r>
            <a:r>
              <a:rPr lang="en-US" altLang="ko-KR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 </a:t>
            </a:r>
            <a:r>
              <a:rPr lang="ko-KR" altLang="en-US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영어교사 </a:t>
            </a:r>
            <a:r>
              <a:rPr lang="en-US" altLang="ko-KR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(</a:t>
            </a:r>
            <a:r>
              <a:rPr lang="ko-KR" altLang="en-US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백철</a:t>
            </a:r>
            <a:r>
              <a:rPr lang="en-US" altLang="ko-KR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)</a:t>
            </a:r>
          </a:p>
          <a:p>
            <a:pPr latinLnBrk="0">
              <a:spcAft>
                <a:spcPts val="600"/>
              </a:spcAft>
            </a:pPr>
            <a:r>
              <a:rPr lang="en-US" altLang="ko-KR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           ‘</a:t>
            </a:r>
            <a:r>
              <a:rPr lang="ko-KR" altLang="en-US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함흥관</a:t>
            </a:r>
            <a:r>
              <a:rPr lang="en-US" altLang="ko-KR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’ </a:t>
            </a:r>
            <a:r>
              <a:rPr lang="ko-KR" altLang="en-US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에서 자야</a:t>
            </a:r>
            <a:r>
              <a:rPr lang="en-US" altLang="ko-KR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(</a:t>
            </a:r>
            <a:r>
              <a:rPr lang="ko-KR" altLang="en-US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子夜</a:t>
            </a:r>
            <a:r>
              <a:rPr lang="en-US" altLang="ko-KR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)</a:t>
            </a:r>
            <a:r>
              <a:rPr lang="ko-KR" altLang="en-US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만남</a:t>
            </a:r>
            <a:endParaRPr lang="en-US" altLang="ko-KR" sz="2000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285750" indent="-228600" latinLnBrk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1937 </a:t>
            </a:r>
            <a:r>
              <a:rPr lang="ko-KR" altLang="en-US" sz="2000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박경련</a:t>
            </a:r>
            <a:r>
              <a:rPr lang="en-US" altLang="ko-KR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 </a:t>
            </a:r>
            <a:r>
              <a:rPr lang="ko-KR" altLang="en-US" sz="2000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신현중과</a:t>
            </a:r>
            <a:r>
              <a:rPr lang="en-US" altLang="ko-KR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 </a:t>
            </a:r>
            <a:r>
              <a:rPr lang="ko-KR" altLang="en-US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결혼</a:t>
            </a:r>
            <a:endParaRPr lang="en-US" altLang="ko-KR" sz="2000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285750" indent="-228600" latinLnBrk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1940 </a:t>
            </a:r>
            <a:r>
              <a:rPr lang="ko-KR" altLang="en-US" sz="2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만주 신장으로 떠남</a:t>
            </a:r>
            <a:endParaRPr lang="en-US" altLang="ko-KR" sz="2000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285750" indent="-228600" latinLnBrk="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ko-KR" sz="2000" spc="-150" dirty="0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CCB7013C-D662-121D-69C1-4C1EE6DDEC73}"/>
              </a:ext>
            </a:extLst>
          </p:cNvPr>
          <p:cNvSpPr/>
          <p:nvPr/>
        </p:nvSpPr>
        <p:spPr>
          <a:xfrm>
            <a:off x="5971697" y="822960"/>
            <a:ext cx="840583" cy="126686"/>
          </a:xfrm>
          <a:prstGeom prst="rect">
            <a:avLst/>
          </a:prstGeom>
          <a:solidFill>
            <a:srgbClr val="740A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6774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C6492BB-07B1-4D0E-3022-97B5331B5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950" y="693207"/>
            <a:ext cx="5790531" cy="624638"/>
          </a:xfrm>
        </p:spPr>
        <p:txBody>
          <a:bodyPr>
            <a:noAutofit/>
          </a:bodyPr>
          <a:lstStyle/>
          <a:p>
            <a:r>
              <a:rPr lang="ko-KR" altLang="en-US" sz="2400" dirty="0"/>
              <a:t>백석의 사랑 </a:t>
            </a:r>
            <a:r>
              <a:rPr lang="en-US" altLang="ko-KR" sz="2400" dirty="0"/>
              <a:t>1</a:t>
            </a:r>
            <a:r>
              <a:rPr lang="ko-KR" altLang="en-US" sz="2400" dirty="0"/>
              <a:t> </a:t>
            </a:r>
            <a:r>
              <a:rPr lang="en-US" altLang="ko-KR" sz="2400" dirty="0"/>
              <a:t>– ‘</a:t>
            </a:r>
            <a:r>
              <a:rPr lang="ko-KR" altLang="en-US" sz="2800" b="1" dirty="0">
                <a:latin typeface="바탕" panose="02030600000101010101" pitchFamily="18" charset="-127"/>
                <a:ea typeface="바탕" panose="02030600000101010101" pitchFamily="18" charset="-127"/>
              </a:rPr>
              <a:t>무너진 사랑탑아</a:t>
            </a:r>
            <a:r>
              <a:rPr lang="en-US" altLang="ko-KR" sz="2800" b="1" dirty="0">
                <a:latin typeface="바탕" panose="02030600000101010101" pitchFamily="18" charset="-127"/>
                <a:ea typeface="바탕" panose="02030600000101010101" pitchFamily="18" charset="-127"/>
              </a:rPr>
              <a:t>＇</a:t>
            </a:r>
            <a:endParaRPr lang="ko-KR" altLang="en-US" sz="2400" b="1" dirty="0">
              <a:latin typeface="바탕" panose="02030600000101010101" pitchFamily="18" charset="-127"/>
              <a:ea typeface="바탕" panose="02030600000101010101" pitchFamily="18" charset="-127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D619F70-8A17-2B0E-B827-84B66932A3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950" y="1935204"/>
            <a:ext cx="6080015" cy="13415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ko-KR" altLang="en-US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난</a:t>
            </a:r>
            <a:r>
              <a:rPr lang="en-US" altLang="ko-KR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(</a:t>
            </a:r>
            <a:r>
              <a:rPr lang="ko-KR" altLang="en-US" sz="1500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蘭</a:t>
            </a:r>
            <a:r>
              <a:rPr lang="en-US" altLang="ko-KR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)</a:t>
            </a:r>
            <a:r>
              <a:rPr lang="ko-KR" altLang="en-US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이라는 이는 명정</a:t>
            </a:r>
            <a:r>
              <a:rPr lang="en-US" altLang="ko-KR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(</a:t>
            </a:r>
            <a:r>
              <a:rPr lang="ko-KR" altLang="en-US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明井</a:t>
            </a:r>
            <a:r>
              <a:rPr lang="en-US" altLang="ko-KR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)</a:t>
            </a:r>
            <a:r>
              <a:rPr lang="ko-KR" altLang="en-US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골에 산다는데 </a:t>
            </a:r>
            <a:r>
              <a:rPr lang="en-US" altLang="ko-KR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· · · · · · </a:t>
            </a:r>
          </a:p>
          <a:p>
            <a:pPr marL="0" indent="0">
              <a:buNone/>
            </a:pPr>
            <a:r>
              <a:rPr lang="ko-KR" altLang="en-US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내가 좋아하는 그이는 </a:t>
            </a:r>
            <a:r>
              <a:rPr lang="ko-KR" altLang="en-US" sz="1500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푸른가지</a:t>
            </a:r>
            <a:r>
              <a:rPr lang="ko-KR" altLang="en-US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 붉게 </a:t>
            </a:r>
            <a:r>
              <a:rPr lang="ko-KR" altLang="en-US" sz="1500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붉게</a:t>
            </a:r>
            <a:r>
              <a:rPr lang="ko-KR" altLang="en-US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 동백꽃 피는 철엔</a:t>
            </a:r>
            <a:endParaRPr lang="en-US" altLang="ko-KR" sz="1500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 타관 시집을 갈 것만 같은데</a:t>
            </a:r>
            <a:r>
              <a:rPr lang="en-US" altLang="ko-KR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 · · · · · · </a:t>
            </a:r>
          </a:p>
          <a:p>
            <a:pPr marL="0" indent="0" algn="r">
              <a:buNone/>
            </a:pPr>
            <a:r>
              <a:rPr lang="en-US" altLang="ko-KR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-</a:t>
            </a:r>
            <a:r>
              <a:rPr lang="ko-KR" altLang="en-US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통영 </a:t>
            </a:r>
            <a:r>
              <a:rPr lang="en-US" altLang="ko-KR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2-</a:t>
            </a:r>
          </a:p>
        </p:txBody>
      </p:sp>
      <p:sp>
        <p:nvSpPr>
          <p:cNvPr id="4" name="내용 개체 틀 2">
            <a:extLst>
              <a:ext uri="{FF2B5EF4-FFF2-40B4-BE49-F238E27FC236}">
                <a16:creationId xmlns:a16="http://schemas.microsoft.com/office/drawing/2014/main" id="{2058FB63-DD3D-1F14-3EE7-0A67261C7F1F}"/>
              </a:ext>
            </a:extLst>
          </p:cNvPr>
          <p:cNvSpPr txBox="1">
            <a:spLocks/>
          </p:cNvSpPr>
          <p:nvPr/>
        </p:nvSpPr>
        <p:spPr>
          <a:xfrm>
            <a:off x="352950" y="3581200"/>
            <a:ext cx="6080015" cy="1138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ko-KR" altLang="en-US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남쪽 바닷가 어떤 낡은 항구의 처녀 하나를 나는 좋아하였습니다</a:t>
            </a:r>
            <a:r>
              <a:rPr lang="en-US" altLang="ko-KR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ko-KR" altLang="en-US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머리가 까맣고 눈이 크고 코가 높고 목이 패고 키가 </a:t>
            </a:r>
            <a:r>
              <a:rPr lang="ko-KR" altLang="en-US" sz="1500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호리낭창</a:t>
            </a:r>
            <a:r>
              <a:rPr lang="ko-KR" altLang="en-US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 하였습니다</a:t>
            </a:r>
            <a:r>
              <a:rPr lang="en-US" altLang="ko-KR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.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en-US" altLang="ko-KR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-</a:t>
            </a:r>
            <a:r>
              <a:rPr lang="ko-KR" altLang="en-US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편지</a:t>
            </a:r>
            <a:r>
              <a:rPr lang="en-US" altLang="ko-KR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-</a:t>
            </a: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9B052761-37E1-7F78-3208-B341ECC3B262}"/>
              </a:ext>
            </a:extLst>
          </p:cNvPr>
          <p:cNvSpPr txBox="1">
            <a:spLocks/>
          </p:cNvSpPr>
          <p:nvPr/>
        </p:nvSpPr>
        <p:spPr>
          <a:xfrm>
            <a:off x="352950" y="4917770"/>
            <a:ext cx="6080015" cy="1138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ko-KR" altLang="en-US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가난한 아버지를 </a:t>
            </a:r>
            <a:r>
              <a:rPr lang="ko-KR" altLang="en-US" sz="1500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가진것과</a:t>
            </a:r>
            <a:r>
              <a:rPr lang="ko-KR" altLang="en-US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 내가 오래 그려오든 처녀가 시집을 간 것과 </a:t>
            </a:r>
            <a:endParaRPr lang="en-US" altLang="ko-KR" sz="1500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ko-KR" altLang="en-US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그렇게도 살뜰하던 동무가 나를 버린 일을 생각한다</a:t>
            </a:r>
            <a:endParaRPr lang="en-US" altLang="ko-KR" sz="1500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 algn="r">
              <a:buFont typeface="Arial" panose="020B0604020202020204" pitchFamily="34" charset="0"/>
              <a:buNone/>
            </a:pPr>
            <a:r>
              <a:rPr lang="en-US" altLang="ko-KR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-</a:t>
            </a:r>
            <a:r>
              <a:rPr lang="ko-KR" altLang="en-US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내가 생각하는 것은</a:t>
            </a:r>
            <a:r>
              <a:rPr lang="en-US" altLang="ko-KR" sz="1500" spc="-150" dirty="0">
                <a:latin typeface="바탕" panose="02030600000101010101" pitchFamily="18" charset="-127"/>
                <a:ea typeface="바탕" panose="02030600000101010101" pitchFamily="18" charset="-127"/>
              </a:rPr>
              <a:t>-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8266528B-2161-F0F1-3D34-1BFBF9F544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440" y="384538"/>
            <a:ext cx="4513797" cy="5671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35F40102-41E0-4DDB-B656-CDD41A053F23}"/>
              </a:ext>
            </a:extLst>
          </p:cNvPr>
          <p:cNvSpPr/>
          <p:nvPr/>
        </p:nvSpPr>
        <p:spPr>
          <a:xfrm flipV="1">
            <a:off x="399763" y="1356125"/>
            <a:ext cx="2003409" cy="121455"/>
          </a:xfrm>
          <a:prstGeom prst="rect">
            <a:avLst/>
          </a:prstGeom>
          <a:solidFill>
            <a:srgbClr val="740A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AE4C2DEE-3C32-06B6-E6C1-972144D75354}"/>
              </a:ext>
            </a:extLst>
          </p:cNvPr>
          <p:cNvSpPr txBox="1">
            <a:spLocks/>
          </p:cNvSpPr>
          <p:nvPr/>
        </p:nvSpPr>
        <p:spPr>
          <a:xfrm>
            <a:off x="8051112" y="6145395"/>
            <a:ext cx="2968451" cy="371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ko-KR" altLang="en-US" sz="1800" spc="-150" dirty="0">
                <a:latin typeface="+mn-ea"/>
              </a:rPr>
              <a:t>박경련과 </a:t>
            </a:r>
            <a:r>
              <a:rPr lang="ko-KR" altLang="en-US" sz="1800" spc="-150" dirty="0" err="1">
                <a:latin typeface="+mn-ea"/>
              </a:rPr>
              <a:t>신현중의</a:t>
            </a:r>
            <a:r>
              <a:rPr lang="ko-KR" altLang="en-US" sz="1800" spc="-150" dirty="0">
                <a:latin typeface="+mn-ea"/>
              </a:rPr>
              <a:t> 결혼사진</a:t>
            </a:r>
            <a:endParaRPr lang="en-US" altLang="ko-KR" sz="1800" spc="-1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23945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4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F506CD37-0488-DECA-88C2-9EA723361A6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200" t="1" r="15221" b="1"/>
          <a:stretch>
            <a:fillRect/>
          </a:stretch>
        </p:blipFill>
        <p:spPr>
          <a:xfrm>
            <a:off x="1498600" y="10"/>
            <a:ext cx="10693400" cy="6857990"/>
          </a:xfrm>
          <a:prstGeom prst="rect">
            <a:avLst/>
          </a:prstGeom>
        </p:spPr>
      </p:pic>
      <p:sp>
        <p:nvSpPr>
          <p:cNvPr id="20" name="Rectangle 16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6694CD7-C6E2-C3DF-5C45-6AF080899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599" y="0"/>
            <a:ext cx="3822189" cy="1899912"/>
          </a:xfrm>
        </p:spPr>
        <p:txBody>
          <a:bodyPr>
            <a:normAutofit/>
          </a:bodyPr>
          <a:lstStyle/>
          <a:p>
            <a:r>
              <a:rPr lang="ko-KR" altLang="en-US" sz="4000" spc="-150" dirty="0"/>
              <a:t>백석의 사랑 </a:t>
            </a:r>
            <a:r>
              <a:rPr lang="en-US" altLang="ko-KR" sz="4000" spc="-150" dirty="0"/>
              <a:t>2</a:t>
            </a:r>
            <a:br>
              <a:rPr lang="en-US" altLang="ko-KR" sz="4000" spc="-150" dirty="0"/>
            </a:br>
            <a:r>
              <a:rPr lang="ko-KR" altLang="en-US" sz="5400" b="1" spc="-150" dirty="0"/>
              <a:t>함흥관에서</a:t>
            </a:r>
            <a:endParaRPr lang="ko-KR" altLang="en-US" sz="4000" b="1" spc="-15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232ED45-FF41-906B-E515-B6B800476C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450" y="2761712"/>
            <a:ext cx="5659122" cy="15748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ko-KR" sz="200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2400" b="1" spc="-300" dirty="0">
                <a:latin typeface="바탕" panose="02030600000101010101" pitchFamily="18" charset="-127"/>
                <a:ea typeface="바탕" panose="02030600000101010101" pitchFamily="18" charset="-127"/>
              </a:rPr>
              <a:t>“ </a:t>
            </a:r>
            <a:r>
              <a:rPr lang="ko-KR" altLang="en-US" sz="2400" b="1" spc="-300" dirty="0">
                <a:latin typeface="바탕" panose="02030600000101010101" pitchFamily="18" charset="-127"/>
                <a:ea typeface="바탕" panose="02030600000101010101" pitchFamily="18" charset="-127"/>
              </a:rPr>
              <a:t>오늘부터 당신은 영원한 내 마누라야</a:t>
            </a:r>
            <a:endParaRPr lang="en-US" altLang="ko-KR" sz="2400" b="1" spc="-30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2400" b="1" spc="-300" dirty="0">
                <a:latin typeface="바탕" panose="02030600000101010101" pitchFamily="18" charset="-127"/>
                <a:ea typeface="바탕" panose="02030600000101010101" pitchFamily="18" charset="-127"/>
              </a:rPr>
              <a:t>              죽기전엔 </a:t>
            </a:r>
            <a:r>
              <a:rPr lang="ko-KR" altLang="en-US" sz="2400" b="1" spc="-300" dirty="0" err="1">
                <a:latin typeface="바탕" panose="02030600000101010101" pitchFamily="18" charset="-127"/>
                <a:ea typeface="바탕" panose="02030600000101010101" pitchFamily="18" charset="-127"/>
              </a:rPr>
              <a:t>우리사이에</a:t>
            </a:r>
            <a:r>
              <a:rPr lang="ko-KR" altLang="en-US" sz="2400" b="1" spc="-300" dirty="0">
                <a:latin typeface="바탕" panose="02030600000101010101" pitchFamily="18" charset="-127"/>
                <a:ea typeface="바탕" panose="02030600000101010101" pitchFamily="18" charset="-127"/>
              </a:rPr>
              <a:t> 이별은 없어요 </a:t>
            </a:r>
            <a:r>
              <a:rPr lang="en-US" altLang="ko-KR" sz="2400" b="1" spc="-300" dirty="0">
                <a:latin typeface="바탕" panose="02030600000101010101" pitchFamily="18" charset="-127"/>
                <a:ea typeface="바탕" panose="02030600000101010101" pitchFamily="18" charset="-127"/>
              </a:rPr>
              <a:t>”</a:t>
            </a:r>
          </a:p>
          <a:p>
            <a:pPr marL="0" indent="0">
              <a:buNone/>
            </a:pPr>
            <a:endParaRPr lang="en-US" altLang="ko-KR" sz="2000" dirty="0"/>
          </a:p>
          <a:p>
            <a:pPr marL="0" indent="0">
              <a:buNone/>
            </a:pPr>
            <a:endParaRPr lang="en-US" altLang="ko-KR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1709045-CA7E-9B25-DE97-0C976472B3B8}"/>
              </a:ext>
            </a:extLst>
          </p:cNvPr>
          <p:cNvSpPr txBox="1"/>
          <p:nvPr/>
        </p:nvSpPr>
        <p:spPr>
          <a:xfrm>
            <a:off x="128270" y="1537241"/>
            <a:ext cx="15405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altLang="ko-KR" sz="3600" b="1" dirty="0">
                <a:latin typeface="바탕" panose="02030600000101010101" pitchFamily="18" charset="-127"/>
                <a:ea typeface="바탕" panose="02030600000101010101" pitchFamily="18" charset="-127"/>
              </a:rPr>
              <a:t>1936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103E2E0-10FC-ACD5-1AEF-074AF9775827}"/>
              </a:ext>
            </a:extLst>
          </p:cNvPr>
          <p:cNvSpPr txBox="1"/>
          <p:nvPr/>
        </p:nvSpPr>
        <p:spPr>
          <a:xfrm>
            <a:off x="1362710" y="4740759"/>
            <a:ext cx="353060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1600" dirty="0"/>
              <a:t>- </a:t>
            </a:r>
            <a:r>
              <a:rPr lang="ko-KR" altLang="en-US" sz="1600" dirty="0" err="1"/>
              <a:t>김자야</a:t>
            </a:r>
            <a:r>
              <a:rPr lang="ko-KR" altLang="en-US" sz="1600" dirty="0"/>
              <a:t> </a:t>
            </a:r>
            <a:r>
              <a:rPr lang="en-US" altLang="ko-KR" sz="1600" spc="-150" dirty="0"/>
              <a:t>『</a:t>
            </a:r>
            <a:r>
              <a:rPr lang="ko-KR" altLang="en-US" sz="1600" spc="-150" dirty="0" err="1"/>
              <a:t>내사랑</a:t>
            </a:r>
            <a:r>
              <a:rPr lang="ko-KR" altLang="en-US" sz="1600" spc="-150" dirty="0"/>
              <a:t> 백석</a:t>
            </a:r>
            <a:r>
              <a:rPr lang="en-US" altLang="ko-KR" sz="1600" spc="-150" dirty="0"/>
              <a:t>』 </a:t>
            </a:r>
            <a:r>
              <a:rPr lang="ko-KR" altLang="en-US" sz="1600" spc="-150" dirty="0"/>
              <a:t>문학동네 </a:t>
            </a:r>
            <a:r>
              <a:rPr lang="en-US" altLang="ko-KR" sz="1600" spc="-150" dirty="0"/>
              <a:t>1995 -</a:t>
            </a:r>
            <a:endParaRPr lang="ko-KR" altLang="en-US" sz="1600" dirty="0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36372037-ED84-C3EC-B2A2-5AEA9D099BB1}"/>
              </a:ext>
            </a:extLst>
          </p:cNvPr>
          <p:cNvSpPr/>
          <p:nvPr/>
        </p:nvSpPr>
        <p:spPr>
          <a:xfrm flipV="1">
            <a:off x="404843" y="2236018"/>
            <a:ext cx="2003409" cy="121455"/>
          </a:xfrm>
          <a:prstGeom prst="rect">
            <a:avLst/>
          </a:prstGeom>
          <a:solidFill>
            <a:srgbClr val="740A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04296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60" name="Straight Connector 6155">
            <a:extLst>
              <a:ext uri="{FF2B5EF4-FFF2-40B4-BE49-F238E27FC236}">
                <a16:creationId xmlns:a16="http://schemas.microsoft.com/office/drawing/2014/main" id="{1503BFE4-729B-D9D0-C17B-501E6AF11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71697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EAC9E74-EF1D-7260-09EA-D5002FF7CD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86937" y="1430002"/>
            <a:ext cx="5444382" cy="46905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o-KR" altLang="en-US" sz="20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장안에 떠있는 한 조각 달</a:t>
            </a:r>
            <a:endParaRPr lang="en-US" altLang="ko-KR" sz="20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20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집집마다 들리는 다듬이 소리</a:t>
            </a:r>
            <a:endParaRPr lang="en-US" altLang="ko-KR" sz="20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endParaRPr lang="en-US" altLang="ko-KR" sz="20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20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가을 바람은 그치지 않고 불어 오니</a:t>
            </a:r>
            <a:endParaRPr lang="en-US" altLang="ko-KR" sz="20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20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모두가 </a:t>
            </a:r>
            <a:r>
              <a:rPr lang="ko-KR" altLang="en-US" sz="2000" b="1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옥관의</a:t>
            </a:r>
            <a:r>
              <a:rPr lang="ko-KR" altLang="en-US" sz="20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 임 그리는 </a:t>
            </a:r>
            <a:r>
              <a:rPr lang="ko-KR" altLang="en-US" sz="2000" b="1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마음이라네</a:t>
            </a:r>
            <a:endParaRPr lang="en-US" altLang="ko-KR" sz="20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endParaRPr lang="en-US" altLang="ko-KR" sz="20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20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오랑캐를 평정하는 날이 </a:t>
            </a:r>
            <a:r>
              <a:rPr lang="ko-KR" altLang="en-US" sz="2000" b="1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언제련가</a:t>
            </a:r>
            <a:endParaRPr lang="en-US" altLang="ko-KR" sz="20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20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원정이 끝나야 임이 돌아 오시지</a:t>
            </a:r>
            <a:endParaRPr lang="en-US" altLang="ko-KR" sz="20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 algn="r">
              <a:buNone/>
            </a:pPr>
            <a:endParaRPr lang="en-US" altLang="ko-KR" sz="1700" dirty="0"/>
          </a:p>
          <a:p>
            <a:pPr marL="0" indent="0" algn="r">
              <a:buNone/>
            </a:pPr>
            <a:endParaRPr lang="en-US" altLang="ko-KR" sz="1700" dirty="0"/>
          </a:p>
          <a:p>
            <a:pPr marL="0" indent="0" algn="r">
              <a:buNone/>
            </a:pPr>
            <a:endParaRPr lang="en-US" altLang="ko-KR" sz="1700" dirty="0"/>
          </a:p>
          <a:p>
            <a:pPr marL="0" indent="0" algn="r">
              <a:buNone/>
            </a:pPr>
            <a:r>
              <a:rPr lang="en-US" altLang="ko-KR" sz="1700" dirty="0"/>
              <a:t>- </a:t>
            </a:r>
            <a:r>
              <a:rPr lang="ko-KR" altLang="en-US" sz="1700" dirty="0"/>
              <a:t>이백의 </a:t>
            </a:r>
            <a:r>
              <a:rPr lang="en-US" altLang="ko-KR" sz="1700" spc="-150" dirty="0"/>
              <a:t>『</a:t>
            </a:r>
            <a:r>
              <a:rPr lang="ko-KR" altLang="en-US" sz="1700" spc="-150" dirty="0" err="1"/>
              <a:t>자야오가</a:t>
            </a:r>
            <a:r>
              <a:rPr lang="ko-KR" altLang="en-US" sz="1700" dirty="0"/>
              <a:t> 子夜吳歌 </a:t>
            </a:r>
            <a:r>
              <a:rPr lang="en-US" altLang="ko-KR" sz="1700" dirty="0"/>
              <a:t>3</a:t>
            </a:r>
            <a:r>
              <a:rPr lang="en-US" altLang="ko-KR" sz="1700" spc="-150" dirty="0"/>
              <a:t>』 -</a:t>
            </a:r>
            <a:endParaRPr lang="ko-KR" altLang="en-US" sz="1700" dirty="0"/>
          </a:p>
        </p:txBody>
      </p:sp>
      <p:sp>
        <p:nvSpPr>
          <p:cNvPr id="4" name="내용 개체 틀 2">
            <a:extLst>
              <a:ext uri="{FF2B5EF4-FFF2-40B4-BE49-F238E27FC236}">
                <a16:creationId xmlns:a16="http://schemas.microsoft.com/office/drawing/2014/main" id="{713ABDEA-F619-C8A0-5B12-A6E41156EC85}"/>
              </a:ext>
            </a:extLst>
          </p:cNvPr>
          <p:cNvSpPr txBox="1">
            <a:spLocks/>
          </p:cNvSpPr>
          <p:nvPr/>
        </p:nvSpPr>
        <p:spPr>
          <a:xfrm>
            <a:off x="1218384" y="5857712"/>
            <a:ext cx="3161393" cy="6505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ko-KR" altLang="en-US" sz="1800" spc="-150" dirty="0">
                <a:latin typeface="+mn-ea"/>
              </a:rPr>
              <a:t>김영한 </a:t>
            </a:r>
            <a:r>
              <a:rPr lang="en-US" altLang="ko-KR" sz="1800" spc="-150" dirty="0">
                <a:latin typeface="+mn-ea"/>
              </a:rPr>
              <a:t>(</a:t>
            </a:r>
            <a:r>
              <a:rPr lang="ko-KR" altLang="en-US" sz="1800" spc="-150" dirty="0">
                <a:latin typeface="+mn-ea"/>
              </a:rPr>
              <a:t>자야</a:t>
            </a:r>
            <a:r>
              <a:rPr lang="en-US" altLang="ko-KR" sz="1800" spc="-150" dirty="0">
                <a:latin typeface="+mn-ea"/>
              </a:rPr>
              <a:t>) 1916~1999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C4765F1A-0D2F-A2D4-D4AC-84C494581C19}"/>
              </a:ext>
            </a:extLst>
          </p:cNvPr>
          <p:cNvSpPr/>
          <p:nvPr/>
        </p:nvSpPr>
        <p:spPr>
          <a:xfrm flipV="1">
            <a:off x="5932114" y="820904"/>
            <a:ext cx="992513" cy="111875"/>
          </a:xfrm>
          <a:prstGeom prst="rect">
            <a:avLst/>
          </a:prstGeom>
          <a:solidFill>
            <a:srgbClr val="740A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8" name="Picture 4" descr="생성된 이미지">
            <a:extLst>
              <a:ext uri="{FF2B5EF4-FFF2-40B4-BE49-F238E27FC236}">
                <a16:creationId xmlns:a16="http://schemas.microsoft.com/office/drawing/2014/main" id="{167D5043-13A8-02C1-FBC5-206E43F167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8" r="10709"/>
          <a:stretch>
            <a:fillRect/>
          </a:stretch>
        </p:blipFill>
        <p:spPr bwMode="auto">
          <a:xfrm>
            <a:off x="614680" y="394097"/>
            <a:ext cx="4368800" cy="5279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4374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3282AE4-7E44-AC6C-DF29-DBC831CB5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717" y="5188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ko-KR" altLang="en-US" sz="3600" spc="-150" dirty="0"/>
              <a:t>자야</a:t>
            </a:r>
            <a:r>
              <a:rPr lang="en-US" altLang="ko-KR" sz="3600" spc="-150" dirty="0"/>
              <a:t>(</a:t>
            </a:r>
            <a:r>
              <a:rPr lang="ko-KR" altLang="en-US" sz="3600" spc="-150" dirty="0"/>
              <a:t>子夜</a:t>
            </a:r>
            <a:r>
              <a:rPr lang="en-US" altLang="ko-KR" sz="3600" spc="-150" dirty="0"/>
              <a:t>) - </a:t>
            </a:r>
            <a:r>
              <a:rPr lang="en-US" altLang="ko-KR" sz="3200" b="1" spc="-300" dirty="0">
                <a:latin typeface="바탕" panose="02030600000101010101" pitchFamily="18" charset="-127"/>
                <a:ea typeface="바탕" panose="02030600000101010101" pitchFamily="18" charset="-127"/>
              </a:rPr>
              <a:t>‘ 1000</a:t>
            </a:r>
            <a:r>
              <a:rPr lang="ko-KR" altLang="en-US" sz="3200" b="1" spc="-300" dirty="0">
                <a:latin typeface="바탕" panose="02030600000101010101" pitchFamily="18" charset="-127"/>
                <a:ea typeface="바탕" panose="02030600000101010101" pitchFamily="18" charset="-127"/>
              </a:rPr>
              <a:t>억이 </a:t>
            </a:r>
            <a:r>
              <a:rPr lang="ko-KR" altLang="en-US" sz="3200" b="1" spc="-300" dirty="0" err="1">
                <a:latin typeface="바탕" panose="02030600000101010101" pitchFamily="18" charset="-127"/>
                <a:ea typeface="바탕" panose="02030600000101010101" pitchFamily="18" charset="-127"/>
              </a:rPr>
              <a:t>그사람</a:t>
            </a:r>
            <a:r>
              <a:rPr lang="ko-KR" altLang="en-US" sz="3200" b="1" spc="-300" dirty="0">
                <a:latin typeface="바탕" panose="02030600000101010101" pitchFamily="18" charset="-127"/>
                <a:ea typeface="바탕" panose="02030600000101010101" pitchFamily="18" charset="-127"/>
              </a:rPr>
              <a:t> </a:t>
            </a:r>
            <a:r>
              <a:rPr lang="ko-KR" altLang="en-US" sz="3200" b="1" spc="-300" dirty="0" err="1">
                <a:latin typeface="바탕" panose="02030600000101010101" pitchFamily="18" charset="-127"/>
                <a:ea typeface="바탕" panose="02030600000101010101" pitchFamily="18" charset="-127"/>
              </a:rPr>
              <a:t>시한줄</a:t>
            </a:r>
            <a:r>
              <a:rPr lang="ko-KR" altLang="en-US" sz="3200" b="1" spc="-300" dirty="0">
                <a:latin typeface="바탕" panose="02030600000101010101" pitchFamily="18" charset="-127"/>
                <a:ea typeface="바탕" panose="02030600000101010101" pitchFamily="18" charset="-127"/>
              </a:rPr>
              <a:t> 만도 못해 </a:t>
            </a:r>
            <a:r>
              <a:rPr lang="en-US" altLang="ko-KR" sz="3200" b="1" spc="-300" dirty="0">
                <a:latin typeface="바탕" panose="02030600000101010101" pitchFamily="18" charset="-127"/>
                <a:ea typeface="바탕" panose="02030600000101010101" pitchFamily="18" charset="-127"/>
              </a:rPr>
              <a:t>’</a:t>
            </a:r>
            <a:endParaRPr lang="ko-KR" altLang="en-US" sz="3600" b="1" spc="-300" dirty="0">
              <a:latin typeface="바탕" panose="02030600000101010101" pitchFamily="18" charset="-127"/>
              <a:ea typeface="바탕" panose="02030600000101010101" pitchFamily="18" charset="-127"/>
            </a:endParaRPr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7FD7022B-192C-6CFC-E009-416B85391B96}"/>
              </a:ext>
            </a:extLst>
          </p:cNvPr>
          <p:cNvSpPr/>
          <p:nvPr/>
        </p:nvSpPr>
        <p:spPr>
          <a:xfrm>
            <a:off x="916698" y="2474328"/>
            <a:ext cx="2508856" cy="738664"/>
          </a:xfrm>
          <a:prstGeom prst="roundRect">
            <a:avLst/>
          </a:prstGeom>
          <a:solidFill>
            <a:srgbClr val="740A0A"/>
          </a:solidFill>
          <a:ln>
            <a:solidFill>
              <a:srgbClr val="740A0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err="1">
                <a:latin typeface="바탕" panose="02030600000101010101" pitchFamily="18" charset="-127"/>
                <a:ea typeface="바탕" panose="02030600000101010101" pitchFamily="18" charset="-127"/>
              </a:rPr>
              <a:t>청암정</a:t>
            </a:r>
            <a:endParaRPr lang="ko-KR" altLang="en-US" sz="2000" b="1" dirty="0">
              <a:latin typeface="바탕" panose="02030600000101010101" pitchFamily="18" charset="-127"/>
              <a:ea typeface="바탕" panose="02030600000101010101" pitchFamily="18" charset="-127"/>
            </a:endParaRPr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E1F94EA6-DA96-44A6-A679-0525E2DB32EB}"/>
              </a:ext>
            </a:extLst>
          </p:cNvPr>
          <p:cNvSpPr/>
          <p:nvPr/>
        </p:nvSpPr>
        <p:spPr>
          <a:xfrm>
            <a:off x="4841572" y="2118284"/>
            <a:ext cx="2508856" cy="1447592"/>
          </a:xfrm>
          <a:prstGeom prst="roundRect">
            <a:avLst/>
          </a:prstGeom>
          <a:solidFill>
            <a:srgbClr val="740A0A"/>
          </a:solidFill>
          <a:ln>
            <a:solidFill>
              <a:srgbClr val="740A0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err="1">
                <a:latin typeface="바탕" panose="02030600000101010101" pitchFamily="18" charset="-127"/>
                <a:ea typeface="바탕" panose="02030600000101010101" pitchFamily="18" charset="-127"/>
              </a:rPr>
              <a:t>대원각</a:t>
            </a:r>
            <a:endParaRPr lang="en-US" altLang="ko-KR" sz="3200" b="1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algn="ctr"/>
            <a:r>
              <a:rPr lang="en-US" altLang="ko-KR" sz="2000" b="1" dirty="0">
                <a:latin typeface="바탕" panose="02030600000101010101" pitchFamily="18" charset="-127"/>
                <a:ea typeface="바탕" panose="02030600000101010101" pitchFamily="18" charset="-127"/>
              </a:rPr>
              <a:t>1955</a:t>
            </a:r>
          </a:p>
          <a:p>
            <a:pPr algn="ctr"/>
            <a:r>
              <a:rPr lang="en-US" altLang="ko-KR" sz="2000" b="1" dirty="0">
                <a:latin typeface="바탕" panose="02030600000101010101" pitchFamily="18" charset="-127"/>
                <a:ea typeface="바탕" panose="02030600000101010101" pitchFamily="18" charset="-127"/>
              </a:rPr>
              <a:t>7,000</a:t>
            </a:r>
            <a:r>
              <a:rPr lang="ko-KR" altLang="en-US" sz="2000" b="1" dirty="0">
                <a:latin typeface="바탕" panose="02030600000101010101" pitchFamily="18" charset="-127"/>
                <a:ea typeface="바탕" panose="02030600000101010101" pitchFamily="18" charset="-127"/>
              </a:rPr>
              <a:t>평 </a:t>
            </a:r>
            <a:r>
              <a:rPr lang="en-US" altLang="ko-KR" sz="2000" b="1" dirty="0">
                <a:latin typeface="바탕" panose="02030600000101010101" pitchFamily="18" charset="-127"/>
                <a:ea typeface="바탕" panose="02030600000101010101" pitchFamily="18" charset="-127"/>
              </a:rPr>
              <a:t>- 1000</a:t>
            </a:r>
            <a:r>
              <a:rPr lang="ko-KR" altLang="en-US" sz="2000" b="1" dirty="0">
                <a:latin typeface="바탕" panose="02030600000101010101" pitchFamily="18" charset="-127"/>
                <a:ea typeface="바탕" panose="02030600000101010101" pitchFamily="18" charset="-127"/>
              </a:rPr>
              <a:t>억</a:t>
            </a: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BEE3215E-6DE7-1807-3C84-8566B374FF13}"/>
              </a:ext>
            </a:extLst>
          </p:cNvPr>
          <p:cNvSpPr/>
          <p:nvPr/>
        </p:nvSpPr>
        <p:spPr>
          <a:xfrm>
            <a:off x="8777933" y="1992009"/>
            <a:ext cx="2508856" cy="1700141"/>
          </a:xfrm>
          <a:prstGeom prst="roundRect">
            <a:avLst/>
          </a:prstGeom>
          <a:solidFill>
            <a:srgbClr val="740A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err="1">
                <a:latin typeface="바탕" panose="02030600000101010101" pitchFamily="18" charset="-127"/>
                <a:ea typeface="바탕" panose="02030600000101010101" pitchFamily="18" charset="-127"/>
              </a:rPr>
              <a:t>길상사</a:t>
            </a:r>
            <a:endParaRPr lang="en-US" altLang="ko-KR" sz="2000" b="1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algn="ctr"/>
            <a:r>
              <a:rPr lang="en-US" altLang="ko-KR" sz="2000" b="1" dirty="0">
                <a:latin typeface="바탕" panose="02030600000101010101" pitchFamily="18" charset="-127"/>
                <a:ea typeface="바탕" panose="02030600000101010101" pitchFamily="18" charset="-127"/>
              </a:rPr>
              <a:t>(</a:t>
            </a:r>
            <a:r>
              <a:rPr lang="ko-KR" altLang="en-US" sz="2000" b="1" dirty="0">
                <a:latin typeface="바탕" panose="02030600000101010101" pitchFamily="18" charset="-127"/>
                <a:ea typeface="바탕" panose="02030600000101010101" pitchFamily="18" charset="-127"/>
              </a:rPr>
              <a:t>吉祥寺</a:t>
            </a:r>
            <a:r>
              <a:rPr lang="en-US" altLang="ko-KR" sz="2000" b="1" dirty="0">
                <a:latin typeface="바탕" panose="02030600000101010101" pitchFamily="18" charset="-127"/>
                <a:ea typeface="바탕" panose="02030600000101010101" pitchFamily="18" charset="-127"/>
              </a:rPr>
              <a:t>)</a:t>
            </a:r>
          </a:p>
          <a:p>
            <a:pPr algn="ctr"/>
            <a:r>
              <a:rPr lang="en-US" altLang="ko-KR" sz="2000" b="1" dirty="0">
                <a:latin typeface="바탕" panose="02030600000101010101" pitchFamily="18" charset="-127"/>
                <a:ea typeface="바탕" panose="02030600000101010101" pitchFamily="18" charset="-127"/>
              </a:rPr>
              <a:t>1997</a:t>
            </a:r>
            <a:endParaRPr lang="ko-KR" altLang="en-US" sz="2000" b="1" dirty="0">
              <a:latin typeface="바탕" panose="02030600000101010101" pitchFamily="18" charset="-127"/>
              <a:ea typeface="바탕" panose="02030600000101010101" pitchFamily="18" charset="-127"/>
            </a:endParaRPr>
          </a:p>
        </p:txBody>
      </p:sp>
      <p:sp>
        <p:nvSpPr>
          <p:cNvPr id="8" name="화살표: 오른쪽 7">
            <a:extLst>
              <a:ext uri="{FF2B5EF4-FFF2-40B4-BE49-F238E27FC236}">
                <a16:creationId xmlns:a16="http://schemas.microsoft.com/office/drawing/2014/main" id="{D753D76A-7581-B00C-F47C-DFB0388289BC}"/>
              </a:ext>
            </a:extLst>
          </p:cNvPr>
          <p:cNvSpPr/>
          <p:nvPr/>
        </p:nvSpPr>
        <p:spPr>
          <a:xfrm>
            <a:off x="3744905" y="2669681"/>
            <a:ext cx="703031" cy="303268"/>
          </a:xfrm>
          <a:prstGeom prst="rightArrow">
            <a:avLst/>
          </a:prstGeom>
          <a:noFill/>
          <a:ln>
            <a:solidFill>
              <a:srgbClr val="A5002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화살표: 오른쪽 8">
            <a:extLst>
              <a:ext uri="{FF2B5EF4-FFF2-40B4-BE49-F238E27FC236}">
                <a16:creationId xmlns:a16="http://schemas.microsoft.com/office/drawing/2014/main" id="{E7641553-B332-8257-9AFC-C18F941FBB4A}"/>
              </a:ext>
            </a:extLst>
          </p:cNvPr>
          <p:cNvSpPr/>
          <p:nvPr/>
        </p:nvSpPr>
        <p:spPr>
          <a:xfrm>
            <a:off x="7712665" y="2660503"/>
            <a:ext cx="703031" cy="303268"/>
          </a:xfrm>
          <a:prstGeom prst="rightArrow">
            <a:avLst/>
          </a:prstGeom>
          <a:noFill/>
          <a:ln>
            <a:solidFill>
              <a:srgbClr val="A5002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27480E-D91C-65E9-AFF6-7600B2083478}"/>
              </a:ext>
            </a:extLst>
          </p:cNvPr>
          <p:cNvSpPr txBox="1"/>
          <p:nvPr/>
        </p:nvSpPr>
        <p:spPr>
          <a:xfrm>
            <a:off x="1309352" y="1595210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pc="-150" dirty="0">
                <a:latin typeface="바탕" panose="02030600000101010101" pitchFamily="18" charset="-127"/>
                <a:ea typeface="바탕" panose="02030600000101010101" pitchFamily="18" charset="-127"/>
              </a:rPr>
              <a:t>김영한 새끼마담</a:t>
            </a:r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92A303DC-2242-CB4B-9ED7-3A0824379560}"/>
              </a:ext>
            </a:extLst>
          </p:cNvPr>
          <p:cNvCxnSpPr>
            <a:cxnSpLocks/>
          </p:cNvCxnSpPr>
          <p:nvPr/>
        </p:nvCxnSpPr>
        <p:spPr>
          <a:xfrm>
            <a:off x="2171126" y="1986456"/>
            <a:ext cx="0" cy="293018"/>
          </a:xfrm>
          <a:prstGeom prst="straightConnector1">
            <a:avLst/>
          </a:prstGeom>
          <a:ln w="38100">
            <a:solidFill>
              <a:srgbClr val="A5002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42F23523-7AAB-C2B0-31B1-BAEFE9ED7AE9}"/>
              </a:ext>
            </a:extLst>
          </p:cNvPr>
          <p:cNvCxnSpPr>
            <a:cxnSpLocks/>
          </p:cNvCxnSpPr>
          <p:nvPr/>
        </p:nvCxnSpPr>
        <p:spPr>
          <a:xfrm>
            <a:off x="4096420" y="2253364"/>
            <a:ext cx="0" cy="293018"/>
          </a:xfrm>
          <a:prstGeom prst="straightConnector1">
            <a:avLst/>
          </a:prstGeom>
          <a:ln w="38100">
            <a:solidFill>
              <a:srgbClr val="A5002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5B46BF4-1C34-4F2C-4D4A-0E1DAE2EE0F3}"/>
              </a:ext>
            </a:extLst>
          </p:cNvPr>
          <p:cNvSpPr txBox="1"/>
          <p:nvPr/>
        </p:nvSpPr>
        <p:spPr>
          <a:xfrm>
            <a:off x="3452354" y="1607033"/>
            <a:ext cx="12426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pc="-150" dirty="0">
                <a:latin typeface="바탕" panose="02030600000101010101" pitchFamily="18" charset="-127"/>
                <a:ea typeface="바탕" panose="02030600000101010101" pitchFamily="18" charset="-127"/>
              </a:rPr>
              <a:t>국회부의장</a:t>
            </a:r>
            <a:endParaRPr lang="en-US" altLang="ko-KR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algn="ctr"/>
            <a:r>
              <a:rPr lang="ko-KR" altLang="en-US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이재학</a:t>
            </a:r>
            <a:endParaRPr lang="ko-KR" altLang="en-US" sz="1400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D2790E5-718C-1D04-A549-76B64E86986F}"/>
              </a:ext>
            </a:extLst>
          </p:cNvPr>
          <p:cNvSpPr txBox="1"/>
          <p:nvPr/>
        </p:nvSpPr>
        <p:spPr>
          <a:xfrm>
            <a:off x="1254850" y="3692150"/>
            <a:ext cx="1832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김소산</a:t>
            </a:r>
            <a:r>
              <a:rPr lang="ko-KR" altLang="en-US" spc="-150" dirty="0">
                <a:latin typeface="바탕" panose="02030600000101010101" pitchFamily="18" charset="-127"/>
                <a:ea typeface="바탕" panose="02030600000101010101" pitchFamily="18" charset="-127"/>
              </a:rPr>
              <a:t> </a:t>
            </a:r>
            <a:r>
              <a:rPr lang="en-US" altLang="ko-KR" spc="-150" dirty="0">
                <a:latin typeface="바탕" panose="02030600000101010101" pitchFamily="18" charset="-127"/>
                <a:ea typeface="바탕" panose="02030600000101010101" pitchFamily="18" charset="-127"/>
              </a:rPr>
              <a:t>1949 </a:t>
            </a:r>
            <a:r>
              <a:rPr lang="ko-KR" altLang="en-US" spc="-150" dirty="0">
                <a:latin typeface="바탕" panose="02030600000101010101" pitchFamily="18" charset="-127"/>
                <a:ea typeface="바탕" panose="02030600000101010101" pitchFamily="18" charset="-127"/>
              </a:rPr>
              <a:t>투옥</a:t>
            </a:r>
          </a:p>
        </p:txBody>
      </p: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A3051812-9603-B2EB-0FB0-287C23137A6E}"/>
              </a:ext>
            </a:extLst>
          </p:cNvPr>
          <p:cNvCxnSpPr>
            <a:cxnSpLocks/>
          </p:cNvCxnSpPr>
          <p:nvPr/>
        </p:nvCxnSpPr>
        <p:spPr>
          <a:xfrm flipV="1">
            <a:off x="2171126" y="3364366"/>
            <a:ext cx="0" cy="293018"/>
          </a:xfrm>
          <a:prstGeom prst="straightConnector1">
            <a:avLst/>
          </a:prstGeom>
          <a:ln w="38100">
            <a:solidFill>
              <a:srgbClr val="A5002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A07B7F2-7345-5E92-EEDD-71A662070E80}"/>
              </a:ext>
            </a:extLst>
          </p:cNvPr>
          <p:cNvSpPr txBox="1"/>
          <p:nvPr/>
        </p:nvSpPr>
        <p:spPr>
          <a:xfrm>
            <a:off x="1299733" y="4354500"/>
            <a:ext cx="1742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조봉희</a:t>
            </a:r>
            <a:r>
              <a:rPr lang="ko-KR" altLang="en-US" spc="-150" dirty="0">
                <a:latin typeface="바탕" panose="02030600000101010101" pitchFamily="18" charset="-127"/>
                <a:ea typeface="바탕" panose="02030600000101010101" pitchFamily="18" charset="-127"/>
              </a:rPr>
              <a:t> </a:t>
            </a:r>
            <a:r>
              <a:rPr lang="en-US" altLang="ko-KR" spc="-150" dirty="0">
                <a:latin typeface="바탕" panose="02030600000101010101" pitchFamily="18" charset="-127"/>
                <a:ea typeface="바탕" panose="02030600000101010101" pitchFamily="18" charset="-127"/>
              </a:rPr>
              <a:t>+ </a:t>
            </a:r>
            <a:r>
              <a:rPr lang="ko-KR" altLang="en-US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김병순</a:t>
            </a:r>
            <a:endParaRPr lang="ko-KR" altLang="en-US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</p:txBody>
      </p: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EB7267B9-5380-A6D6-AB8D-FC27F17CBC76}"/>
              </a:ext>
            </a:extLst>
          </p:cNvPr>
          <p:cNvCxnSpPr>
            <a:cxnSpLocks/>
          </p:cNvCxnSpPr>
          <p:nvPr/>
        </p:nvCxnSpPr>
        <p:spPr>
          <a:xfrm flipV="1">
            <a:off x="2171126" y="4061482"/>
            <a:ext cx="0" cy="293018"/>
          </a:xfrm>
          <a:prstGeom prst="straightConnector1">
            <a:avLst/>
          </a:prstGeom>
          <a:ln w="38100">
            <a:solidFill>
              <a:srgbClr val="A5002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연결선: 꺾임 24">
            <a:extLst>
              <a:ext uri="{FF2B5EF4-FFF2-40B4-BE49-F238E27FC236}">
                <a16:creationId xmlns:a16="http://schemas.microsoft.com/office/drawing/2014/main" id="{F7377366-C117-5449-3987-725695529A11}"/>
              </a:ext>
            </a:extLst>
          </p:cNvPr>
          <p:cNvCxnSpPr>
            <a:cxnSpLocks/>
          </p:cNvCxnSpPr>
          <p:nvPr/>
        </p:nvCxnSpPr>
        <p:spPr>
          <a:xfrm rot="16200000" flipH="1">
            <a:off x="2217619" y="5361386"/>
            <a:ext cx="242451" cy="335436"/>
          </a:xfrm>
          <a:prstGeom prst="bentConnector2">
            <a:avLst/>
          </a:prstGeom>
          <a:ln w="38100">
            <a:solidFill>
              <a:srgbClr val="A5002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4B0C902-ADC1-4777-9981-7AE088CE842E}"/>
              </a:ext>
            </a:extLst>
          </p:cNvPr>
          <p:cNvSpPr txBox="1"/>
          <p:nvPr/>
        </p:nvSpPr>
        <p:spPr>
          <a:xfrm>
            <a:off x="1794796" y="5071026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이학규</a:t>
            </a:r>
            <a:endParaRPr lang="ko-KR" altLang="en-US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04DFF3D3-30E4-2613-AC11-B82B811D9B87}"/>
              </a:ext>
            </a:extLst>
          </p:cNvPr>
          <p:cNvCxnSpPr>
            <a:cxnSpLocks/>
          </p:cNvCxnSpPr>
          <p:nvPr/>
        </p:nvCxnSpPr>
        <p:spPr>
          <a:xfrm flipV="1">
            <a:off x="2171126" y="4778008"/>
            <a:ext cx="0" cy="293018"/>
          </a:xfrm>
          <a:prstGeom prst="straightConnector1">
            <a:avLst/>
          </a:prstGeom>
          <a:ln w="38100">
            <a:solidFill>
              <a:srgbClr val="A5002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A015FE3-7C1E-DA16-59DB-692D585A2A47}"/>
              </a:ext>
            </a:extLst>
          </p:cNvPr>
          <p:cNvSpPr txBox="1"/>
          <p:nvPr/>
        </p:nvSpPr>
        <p:spPr>
          <a:xfrm>
            <a:off x="2741479" y="5141221"/>
            <a:ext cx="19351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pc="-150" dirty="0">
                <a:latin typeface="바탕" panose="02030600000101010101" pitchFamily="18" charset="-127"/>
                <a:ea typeface="바탕" panose="02030600000101010101" pitchFamily="18" charset="-127"/>
              </a:rPr>
              <a:t>금광개발업자 조씨</a:t>
            </a:r>
            <a:endParaRPr lang="en-US" altLang="ko-KR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r>
              <a:rPr lang="ko-KR" altLang="en-US" spc="-150" dirty="0">
                <a:latin typeface="바탕" panose="02030600000101010101" pitchFamily="18" charset="-127"/>
                <a:ea typeface="바탕" panose="02030600000101010101" pitchFamily="18" charset="-127"/>
              </a:rPr>
              <a:t>박현주</a:t>
            </a:r>
          </a:p>
        </p:txBody>
      </p:sp>
      <p:cxnSp>
        <p:nvCxnSpPr>
          <p:cNvPr id="32" name="연결선: 꺾임 31">
            <a:extLst>
              <a:ext uri="{FF2B5EF4-FFF2-40B4-BE49-F238E27FC236}">
                <a16:creationId xmlns:a16="http://schemas.microsoft.com/office/drawing/2014/main" id="{1D145472-6368-AE90-8AEE-23D67A465440}"/>
              </a:ext>
            </a:extLst>
          </p:cNvPr>
          <p:cNvCxnSpPr>
            <a:cxnSpLocks/>
          </p:cNvCxnSpPr>
          <p:nvPr/>
        </p:nvCxnSpPr>
        <p:spPr>
          <a:xfrm rot="16200000" flipH="1">
            <a:off x="3163410" y="5821774"/>
            <a:ext cx="242451" cy="335436"/>
          </a:xfrm>
          <a:prstGeom prst="bentConnector2">
            <a:avLst/>
          </a:prstGeom>
          <a:ln w="38100">
            <a:solidFill>
              <a:srgbClr val="A5002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586D8467-AEA7-759C-D18E-EBEF1F56E1DE}"/>
              </a:ext>
            </a:extLst>
          </p:cNvPr>
          <p:cNvSpPr txBox="1"/>
          <p:nvPr/>
        </p:nvSpPr>
        <p:spPr>
          <a:xfrm>
            <a:off x="4178868" y="5787551"/>
            <a:ext cx="819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주세죽</a:t>
            </a:r>
            <a:endParaRPr lang="en-US" altLang="ko-KR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algn="ctr"/>
            <a:r>
              <a:rPr lang="ko-KR" altLang="en-US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정순년</a:t>
            </a:r>
            <a:endParaRPr lang="ko-KR" altLang="en-US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</p:txBody>
      </p: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D25DD9FE-77AD-430E-2E10-516326DB589C}"/>
              </a:ext>
            </a:extLst>
          </p:cNvPr>
          <p:cNvCxnSpPr>
            <a:cxnSpLocks/>
          </p:cNvCxnSpPr>
          <p:nvPr/>
        </p:nvCxnSpPr>
        <p:spPr>
          <a:xfrm rot="5400000" flipV="1">
            <a:off x="5245626" y="5964208"/>
            <a:ext cx="0" cy="293018"/>
          </a:xfrm>
          <a:prstGeom prst="straightConnector1">
            <a:avLst/>
          </a:prstGeom>
          <a:ln w="38100">
            <a:solidFill>
              <a:srgbClr val="A5002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FFE34125-B98F-4533-B0E2-70C3EB5F9493}"/>
              </a:ext>
            </a:extLst>
          </p:cNvPr>
          <p:cNvSpPr txBox="1"/>
          <p:nvPr/>
        </p:nvSpPr>
        <p:spPr>
          <a:xfrm>
            <a:off x="5492929" y="5784925"/>
            <a:ext cx="14350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박병삼</a:t>
            </a:r>
            <a:r>
              <a:rPr lang="ko-KR" altLang="en-US" spc="-150" dirty="0">
                <a:latin typeface="바탕" panose="02030600000101010101" pitchFamily="18" charset="-127"/>
                <a:ea typeface="바탕" panose="02030600000101010101" pitchFamily="18" charset="-127"/>
              </a:rPr>
              <a:t> </a:t>
            </a:r>
            <a:r>
              <a:rPr lang="en-US" altLang="ko-KR" spc="-150" dirty="0">
                <a:latin typeface="바탕" panose="02030600000101010101" pitchFamily="18" charset="-127"/>
                <a:ea typeface="바탕" panose="02030600000101010101" pitchFamily="18" charset="-127"/>
              </a:rPr>
              <a:t>(</a:t>
            </a:r>
            <a:r>
              <a:rPr lang="ko-KR" altLang="en-US" spc="-150" dirty="0">
                <a:latin typeface="바탕" panose="02030600000101010101" pitchFamily="18" charset="-127"/>
                <a:ea typeface="바탕" panose="02030600000101010101" pitchFamily="18" charset="-127"/>
              </a:rPr>
              <a:t>원경</a:t>
            </a:r>
            <a:r>
              <a:rPr lang="en-US" altLang="ko-KR" spc="-150" dirty="0">
                <a:latin typeface="바탕" panose="02030600000101010101" pitchFamily="18" charset="-127"/>
                <a:ea typeface="바탕" panose="02030600000101010101" pitchFamily="18" charset="-127"/>
              </a:rPr>
              <a:t>)</a:t>
            </a:r>
          </a:p>
          <a:p>
            <a:pPr algn="ctr"/>
            <a:r>
              <a:rPr lang="en-US" altLang="ko-KR" sz="1400" spc="-150" dirty="0">
                <a:latin typeface="바탕" panose="02030600000101010101" pitchFamily="18" charset="-127"/>
                <a:ea typeface="바탕" panose="02030600000101010101" pitchFamily="18" charset="-127"/>
              </a:rPr>
              <a:t>1941~2021</a:t>
            </a:r>
            <a:endParaRPr lang="ko-KR" altLang="en-US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5FDC678A-1F26-F898-8154-E244BDB4F52F}"/>
              </a:ext>
            </a:extLst>
          </p:cNvPr>
          <p:cNvCxnSpPr>
            <a:cxnSpLocks/>
          </p:cNvCxnSpPr>
          <p:nvPr/>
        </p:nvCxnSpPr>
        <p:spPr>
          <a:xfrm flipV="1">
            <a:off x="6096000" y="3657384"/>
            <a:ext cx="0" cy="293018"/>
          </a:xfrm>
          <a:prstGeom prst="straightConnector1">
            <a:avLst/>
          </a:prstGeom>
          <a:ln w="38100">
            <a:solidFill>
              <a:srgbClr val="A5002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87A4D56-FB0E-E77E-3B63-CA9290B46738}"/>
              </a:ext>
            </a:extLst>
          </p:cNvPr>
          <p:cNvSpPr txBox="1"/>
          <p:nvPr/>
        </p:nvSpPr>
        <p:spPr>
          <a:xfrm>
            <a:off x="4910421" y="4041910"/>
            <a:ext cx="2371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pc="-150" dirty="0">
                <a:latin typeface="바탕" panose="02030600000101010101" pitchFamily="18" charset="-127"/>
                <a:ea typeface="바탕" panose="02030600000101010101" pitchFamily="18" charset="-127"/>
              </a:rPr>
              <a:t>3</a:t>
            </a:r>
            <a:r>
              <a:rPr lang="ko-KR" altLang="en-US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대요정</a:t>
            </a:r>
            <a:r>
              <a:rPr lang="ko-KR" altLang="en-US" spc="-150" dirty="0">
                <a:latin typeface="바탕" panose="02030600000101010101" pitchFamily="18" charset="-127"/>
                <a:ea typeface="바탕" panose="02030600000101010101" pitchFamily="18" charset="-127"/>
              </a:rPr>
              <a:t> </a:t>
            </a:r>
            <a:r>
              <a:rPr lang="ko-KR" altLang="en-US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청운각</a:t>
            </a:r>
            <a:r>
              <a:rPr lang="en-US" altLang="ko-KR" spc="-150" dirty="0">
                <a:latin typeface="바탕" panose="02030600000101010101" pitchFamily="18" charset="-127"/>
                <a:ea typeface="바탕" panose="02030600000101010101" pitchFamily="18" charset="-127"/>
              </a:rPr>
              <a:t>, </a:t>
            </a:r>
            <a:r>
              <a:rPr lang="ko-KR" altLang="en-US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삼청각</a:t>
            </a:r>
            <a:endParaRPr lang="ko-KR" altLang="en-US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384E065C-8A49-1D01-369E-59F7D300689E}"/>
              </a:ext>
            </a:extLst>
          </p:cNvPr>
          <p:cNvCxnSpPr>
            <a:cxnSpLocks/>
          </p:cNvCxnSpPr>
          <p:nvPr/>
        </p:nvCxnSpPr>
        <p:spPr>
          <a:xfrm>
            <a:off x="8073786" y="2179013"/>
            <a:ext cx="0" cy="293018"/>
          </a:xfrm>
          <a:prstGeom prst="straightConnector1">
            <a:avLst/>
          </a:prstGeom>
          <a:ln w="38100">
            <a:solidFill>
              <a:srgbClr val="A5002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ABEB9637-72C4-8D7B-214D-95118EA3A588}"/>
              </a:ext>
            </a:extLst>
          </p:cNvPr>
          <p:cNvSpPr txBox="1"/>
          <p:nvPr/>
        </p:nvSpPr>
        <p:spPr>
          <a:xfrm>
            <a:off x="7115832" y="1523795"/>
            <a:ext cx="19159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pc="-150" dirty="0">
                <a:latin typeface="바탕" panose="02030600000101010101" pitchFamily="18" charset="-127"/>
                <a:ea typeface="바탕" panose="02030600000101010101" pitchFamily="18" charset="-127"/>
              </a:rPr>
              <a:t>법정스님</a:t>
            </a:r>
            <a:r>
              <a:rPr lang="en-US" altLang="ko-KR" spc="-150" dirty="0">
                <a:latin typeface="바탕" panose="02030600000101010101" pitchFamily="18" charset="-127"/>
                <a:ea typeface="바탕" panose="02030600000101010101" pitchFamily="18" charset="-127"/>
              </a:rPr>
              <a:t>&lt;</a:t>
            </a:r>
            <a:r>
              <a:rPr lang="ko-KR" altLang="en-US" spc="-150" dirty="0">
                <a:latin typeface="바탕" panose="02030600000101010101" pitchFamily="18" charset="-127"/>
                <a:ea typeface="바탕" panose="02030600000101010101" pitchFamily="18" charset="-127"/>
              </a:rPr>
              <a:t>무소유</a:t>
            </a:r>
            <a:r>
              <a:rPr lang="en-US" altLang="ko-KR" spc="-150" dirty="0">
                <a:latin typeface="바탕" panose="02030600000101010101" pitchFamily="18" charset="-127"/>
                <a:ea typeface="바탕" panose="02030600000101010101" pitchFamily="18" charset="-127"/>
              </a:rPr>
              <a:t>&gt;</a:t>
            </a:r>
          </a:p>
          <a:p>
            <a:pPr algn="ctr"/>
            <a:r>
              <a:rPr lang="en-US" altLang="ko-KR" sz="1400" spc="-150" dirty="0">
                <a:latin typeface="바탕" panose="02030600000101010101" pitchFamily="18" charset="-127"/>
                <a:ea typeface="바탕" panose="02030600000101010101" pitchFamily="18" charset="-127"/>
              </a:rPr>
              <a:t>1976</a:t>
            </a:r>
            <a:endParaRPr lang="ko-KR" altLang="en-US" sz="1400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BE0AA540-F7A5-C341-3301-0D7682262792}"/>
              </a:ext>
            </a:extLst>
          </p:cNvPr>
          <p:cNvSpPr/>
          <p:nvPr/>
        </p:nvSpPr>
        <p:spPr>
          <a:xfrm flipV="1">
            <a:off x="1434557" y="1073075"/>
            <a:ext cx="8917922" cy="81386"/>
          </a:xfrm>
          <a:prstGeom prst="rect">
            <a:avLst/>
          </a:prstGeom>
          <a:solidFill>
            <a:srgbClr val="740A0A"/>
          </a:solidFill>
          <a:ln>
            <a:solidFill>
              <a:srgbClr val="740A0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606B42-B310-8103-1088-568DD126E631}"/>
              </a:ext>
            </a:extLst>
          </p:cNvPr>
          <p:cNvSpPr txBox="1"/>
          <p:nvPr/>
        </p:nvSpPr>
        <p:spPr>
          <a:xfrm>
            <a:off x="7744064" y="3253244"/>
            <a:ext cx="6591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pc="-150" dirty="0">
                <a:latin typeface="바탕" panose="02030600000101010101" pitchFamily="18" charset="-127"/>
                <a:ea typeface="바탕" panose="02030600000101010101" pitchFamily="18" charset="-127"/>
              </a:rPr>
              <a:t>1995</a:t>
            </a:r>
            <a:endParaRPr lang="ko-KR" altLang="en-US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E6C060-4D67-7DF7-6A2B-AC7BFA31CD97}"/>
              </a:ext>
            </a:extLst>
          </p:cNvPr>
          <p:cNvSpPr txBox="1"/>
          <p:nvPr/>
        </p:nvSpPr>
        <p:spPr>
          <a:xfrm>
            <a:off x="3452354" y="5926051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pc="-150" dirty="0">
                <a:latin typeface="바탕" panose="02030600000101010101" pitchFamily="18" charset="-127"/>
                <a:ea typeface="바탕" panose="02030600000101010101" pitchFamily="18" charset="-127"/>
              </a:rPr>
              <a:t>박헌영</a:t>
            </a:r>
          </a:p>
        </p:txBody>
      </p:sp>
    </p:spTree>
    <p:extLst>
      <p:ext uri="{BB962C8B-B14F-4D97-AF65-F5344CB8AC3E}">
        <p14:creationId xmlns:p14="http://schemas.microsoft.com/office/powerpoint/2010/main" val="29457447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직사각형 18">
            <a:extLst>
              <a:ext uri="{FF2B5EF4-FFF2-40B4-BE49-F238E27FC236}">
                <a16:creationId xmlns:a16="http://schemas.microsoft.com/office/drawing/2014/main" id="{430DC858-29D1-3F8E-4C38-59D73DCFC1F3}"/>
              </a:ext>
            </a:extLst>
          </p:cNvPr>
          <p:cNvSpPr/>
          <p:nvPr/>
        </p:nvSpPr>
        <p:spPr>
          <a:xfrm>
            <a:off x="2398134" y="1652463"/>
            <a:ext cx="8214092" cy="150449"/>
          </a:xfrm>
          <a:prstGeom prst="rect">
            <a:avLst/>
          </a:prstGeom>
          <a:solidFill>
            <a:srgbClr val="740A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C6C87ACD-AA36-325E-42BB-8D50C0A4E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6920" y="221103"/>
            <a:ext cx="5726831" cy="843354"/>
          </a:xfrm>
        </p:spPr>
        <p:txBody>
          <a:bodyPr>
            <a:normAutofit/>
          </a:bodyPr>
          <a:lstStyle/>
          <a:p>
            <a:r>
              <a:rPr lang="ko-KR" altLang="en-US" sz="4000" b="1" spc="-150" dirty="0" err="1"/>
              <a:t>박목월</a:t>
            </a:r>
            <a:r>
              <a:rPr lang="ko-KR" altLang="en-US" sz="4000" spc="-150" dirty="0"/>
              <a:t> </a:t>
            </a:r>
            <a:r>
              <a:rPr lang="en-US" altLang="ko-KR" sz="1800" spc="-150" dirty="0"/>
              <a:t>(</a:t>
            </a:r>
            <a:r>
              <a:rPr lang="ko-KR" altLang="en-US" sz="1800" spc="-150" dirty="0" err="1"/>
              <a:t>박영종</a:t>
            </a:r>
            <a:r>
              <a:rPr lang="ko-KR" altLang="en-US" sz="1800" spc="-150" dirty="0"/>
              <a:t> </a:t>
            </a:r>
            <a:r>
              <a:rPr lang="en-US" altLang="ko-KR" sz="1800" spc="-150" dirty="0"/>
              <a:t>1915~1978)</a:t>
            </a:r>
            <a:endParaRPr lang="ko-KR" altLang="en-US" sz="4000" spc="-15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C26B32A-6817-757B-A974-F0F2BCC340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6920" y="1133247"/>
            <a:ext cx="8214092" cy="7214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000" b="1" spc="-300" dirty="0">
                <a:latin typeface="바탕" panose="02030600000101010101" pitchFamily="18" charset="-127"/>
                <a:ea typeface="바탕" panose="02030600000101010101" pitchFamily="18" charset="-127"/>
              </a:rPr>
              <a:t>“</a:t>
            </a:r>
            <a:r>
              <a:rPr lang="ko-KR" altLang="en-US" b="1" spc="-300" dirty="0">
                <a:latin typeface="바탕" panose="02030600000101010101" pitchFamily="18" charset="-127"/>
                <a:ea typeface="바탕" panose="02030600000101010101" pitchFamily="18" charset="-127"/>
              </a:rPr>
              <a:t>사람이 사람을 사랑하는 것</a:t>
            </a:r>
            <a:r>
              <a:rPr lang="ko-KR" altLang="en-US" sz="2000" b="1" spc="-300" dirty="0">
                <a:latin typeface="바탕" panose="02030600000101010101" pitchFamily="18" charset="-127"/>
                <a:ea typeface="바탕" panose="02030600000101010101" pitchFamily="18" charset="-127"/>
              </a:rPr>
              <a:t>은  </a:t>
            </a:r>
            <a:r>
              <a:rPr lang="ko-KR" altLang="en-US" b="1" spc="-300" dirty="0">
                <a:latin typeface="바탕" panose="02030600000101010101" pitchFamily="18" charset="-127"/>
                <a:ea typeface="바탕" panose="02030600000101010101" pitchFamily="18" charset="-127"/>
              </a:rPr>
              <a:t>죄</a:t>
            </a:r>
            <a:r>
              <a:rPr lang="ko-KR" altLang="en-US" sz="2000" b="1" spc="-300" dirty="0">
                <a:latin typeface="바탕" panose="02030600000101010101" pitchFamily="18" charset="-127"/>
                <a:ea typeface="바탕" panose="02030600000101010101" pitchFamily="18" charset="-127"/>
              </a:rPr>
              <a:t>가 아니겠지요</a:t>
            </a:r>
            <a:r>
              <a:rPr lang="en-US" altLang="ko-KR" sz="2000" b="1" spc="-300" dirty="0">
                <a:latin typeface="바탕" panose="02030600000101010101" pitchFamily="18" charset="-127"/>
                <a:ea typeface="바탕" panose="02030600000101010101" pitchFamily="18" charset="-127"/>
              </a:rPr>
              <a:t>. ”</a:t>
            </a:r>
            <a:endParaRPr lang="ko-KR" altLang="en-US" sz="2000" b="1" spc="-300" dirty="0">
              <a:latin typeface="바탕" panose="02030600000101010101" pitchFamily="18" charset="-127"/>
              <a:ea typeface="바탕" panose="02030600000101010101" pitchFamily="18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D2FF93-5A0F-67D0-F485-319DD4FB0518}"/>
              </a:ext>
            </a:extLst>
          </p:cNvPr>
          <p:cNvSpPr txBox="1"/>
          <p:nvPr/>
        </p:nvSpPr>
        <p:spPr>
          <a:xfrm>
            <a:off x="5286814" y="3439979"/>
            <a:ext cx="6528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spc="-300" dirty="0"/>
              <a:t>1952</a:t>
            </a:r>
            <a:r>
              <a:rPr lang="ko-KR" altLang="en-US" sz="2800" b="1" spc="-300" dirty="0"/>
              <a:t> 제주 </a:t>
            </a:r>
            <a:r>
              <a:rPr lang="ko-KR" altLang="en-US" sz="2800" b="1" spc="-300" dirty="0" err="1"/>
              <a:t>관덕정</a:t>
            </a:r>
            <a:r>
              <a:rPr lang="ko-KR" altLang="en-US" sz="2800" b="1" spc="-300" dirty="0"/>
              <a:t> 동화여관  </a:t>
            </a:r>
            <a:r>
              <a:rPr lang="en-US" altLang="ko-KR" sz="2800" b="1" spc="-300" dirty="0"/>
              <a:t>+  </a:t>
            </a:r>
            <a:r>
              <a:rPr lang="ko-KR" altLang="en-US" sz="2800" b="1" spc="-300" dirty="0"/>
              <a:t>서울 </a:t>
            </a:r>
            <a:r>
              <a:rPr lang="en-US" altLang="ko-KR" sz="2800" b="1" spc="-300" dirty="0"/>
              <a:t>H</a:t>
            </a:r>
            <a:r>
              <a:rPr lang="ko-KR" altLang="en-US" sz="2800" b="1" spc="-300" dirty="0"/>
              <a:t>대 </a:t>
            </a:r>
            <a:r>
              <a:rPr lang="en-US" altLang="ko-KR" sz="2800" b="1" spc="-300" dirty="0"/>
              <a:t>O</a:t>
            </a:r>
            <a:r>
              <a:rPr lang="ko-KR" altLang="en-US" sz="2800" b="1" spc="-300" dirty="0"/>
              <a:t>양</a:t>
            </a:r>
          </a:p>
        </p:txBody>
      </p: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CB9CDC51-C43A-A150-DDB8-EEBAD220A712}"/>
              </a:ext>
            </a:extLst>
          </p:cNvPr>
          <p:cNvCxnSpPr>
            <a:cxnSpLocks/>
          </p:cNvCxnSpPr>
          <p:nvPr/>
        </p:nvCxnSpPr>
        <p:spPr>
          <a:xfrm>
            <a:off x="7107960" y="2903602"/>
            <a:ext cx="0" cy="293018"/>
          </a:xfrm>
          <a:prstGeom prst="straightConnector1">
            <a:avLst/>
          </a:prstGeom>
          <a:ln w="38100">
            <a:solidFill>
              <a:srgbClr val="92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F2BE443-E083-E38E-D29B-A833E6DA0FA9}"/>
              </a:ext>
            </a:extLst>
          </p:cNvPr>
          <p:cNvSpPr txBox="1"/>
          <p:nvPr/>
        </p:nvSpPr>
        <p:spPr>
          <a:xfrm>
            <a:off x="5789202" y="2346166"/>
            <a:ext cx="26375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청록파</a:t>
            </a:r>
            <a:r>
              <a:rPr lang="en-US" altLang="ko-KR" sz="20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(1946), </a:t>
            </a:r>
            <a:r>
              <a:rPr lang="ko-KR" altLang="en-US" sz="20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송아지</a:t>
            </a:r>
            <a:endParaRPr lang="ko-KR" altLang="en-US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809CD9-59BB-8839-6BC7-9E396A3009D6}"/>
              </a:ext>
            </a:extLst>
          </p:cNvPr>
          <p:cNvSpPr txBox="1"/>
          <p:nvPr/>
        </p:nvSpPr>
        <p:spPr>
          <a:xfrm>
            <a:off x="5814473" y="4444154"/>
            <a:ext cx="26375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유익순</a:t>
            </a:r>
            <a:r>
              <a:rPr lang="ko-KR" altLang="en-US" sz="20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여사</a:t>
            </a:r>
            <a:endParaRPr lang="ko-KR" altLang="en-US" sz="2000" dirty="0"/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D3391315-3351-911C-4D51-35FC9B336C85}"/>
              </a:ext>
            </a:extLst>
          </p:cNvPr>
          <p:cNvCxnSpPr>
            <a:cxnSpLocks/>
          </p:cNvCxnSpPr>
          <p:nvPr/>
        </p:nvCxnSpPr>
        <p:spPr>
          <a:xfrm flipV="1">
            <a:off x="7107960" y="4109782"/>
            <a:ext cx="0" cy="293018"/>
          </a:xfrm>
          <a:prstGeom prst="straightConnector1">
            <a:avLst/>
          </a:prstGeom>
          <a:ln w="38100">
            <a:solidFill>
              <a:srgbClr val="92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73541A27-B77A-227F-26DC-24DB6BDA182A}"/>
              </a:ext>
            </a:extLst>
          </p:cNvPr>
          <p:cNvCxnSpPr>
            <a:cxnSpLocks/>
          </p:cNvCxnSpPr>
          <p:nvPr/>
        </p:nvCxnSpPr>
        <p:spPr>
          <a:xfrm>
            <a:off x="10596933" y="2903602"/>
            <a:ext cx="0" cy="293018"/>
          </a:xfrm>
          <a:prstGeom prst="straightConnector1">
            <a:avLst/>
          </a:prstGeom>
          <a:ln w="38100">
            <a:solidFill>
              <a:srgbClr val="92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FADD338-A5F2-EA30-F860-941724916F8C}"/>
              </a:ext>
            </a:extLst>
          </p:cNvPr>
          <p:cNvSpPr txBox="1"/>
          <p:nvPr/>
        </p:nvSpPr>
        <p:spPr>
          <a:xfrm>
            <a:off x="9278175" y="2346166"/>
            <a:ext cx="26375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1952</a:t>
            </a:r>
            <a:r>
              <a:rPr lang="ko-KR" altLang="en-US" sz="20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년 봄 대구교회</a:t>
            </a:r>
            <a:endParaRPr lang="ko-KR" altLang="en-US" sz="2000" dirty="0"/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559AEDEE-2A8D-A3C2-3759-86F559CAD946}"/>
              </a:ext>
            </a:extLst>
          </p:cNvPr>
          <p:cNvCxnSpPr>
            <a:cxnSpLocks/>
          </p:cNvCxnSpPr>
          <p:nvPr/>
        </p:nvCxnSpPr>
        <p:spPr>
          <a:xfrm>
            <a:off x="10612226" y="4048760"/>
            <a:ext cx="0" cy="1258248"/>
          </a:xfrm>
          <a:prstGeom prst="straightConnector1">
            <a:avLst/>
          </a:prstGeom>
          <a:ln w="38100">
            <a:solidFill>
              <a:srgbClr val="92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hlinkClick r:id="rId2"/>
            <a:extLst>
              <a:ext uri="{FF2B5EF4-FFF2-40B4-BE49-F238E27FC236}">
                <a16:creationId xmlns:a16="http://schemas.microsoft.com/office/drawing/2014/main" id="{2830EBCA-D063-A995-A8DC-E367D6A87C21}"/>
              </a:ext>
            </a:extLst>
          </p:cNvPr>
          <p:cNvSpPr txBox="1"/>
          <p:nvPr/>
        </p:nvSpPr>
        <p:spPr>
          <a:xfrm>
            <a:off x="9530900" y="5423848"/>
            <a:ext cx="2132066" cy="707886"/>
          </a:xfrm>
          <a:prstGeom prst="rect">
            <a:avLst/>
          </a:prstGeom>
          <a:solidFill>
            <a:srgbClr val="740A0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spc="-150" dirty="0">
                <a:solidFill>
                  <a:schemeClr val="bg1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‘</a:t>
            </a:r>
            <a:r>
              <a:rPr lang="ko-KR" altLang="en-US" sz="2400" spc="-150" dirty="0">
                <a:solidFill>
                  <a:schemeClr val="bg1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떠나가는 배</a:t>
            </a:r>
            <a:r>
              <a:rPr lang="en-US" altLang="ko-KR" sz="2400" spc="-150" dirty="0">
                <a:solidFill>
                  <a:schemeClr val="bg1"/>
                </a:solidFill>
                <a:effectLst/>
                <a:latin typeface="바탕" panose="02030600000101010101" pitchFamily="18" charset="-127"/>
                <a:ea typeface="바탕" panose="02030600000101010101" pitchFamily="18" charset="-127"/>
              </a:rPr>
              <a:t>‘</a:t>
            </a:r>
          </a:p>
          <a:p>
            <a:pPr algn="ctr"/>
            <a:r>
              <a:rPr lang="ko-KR" altLang="en-US" sz="1600" spc="-150" dirty="0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시 </a:t>
            </a:r>
            <a:r>
              <a:rPr lang="ko-KR" altLang="en-US" sz="1600" spc="-150" dirty="0" err="1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양중해</a:t>
            </a:r>
            <a:r>
              <a:rPr lang="en-US" altLang="ko-KR" sz="1600" spc="-150" dirty="0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  </a:t>
            </a:r>
            <a:r>
              <a:rPr lang="ko-KR" altLang="en-US" sz="1600" spc="-150" dirty="0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곡 </a:t>
            </a:r>
            <a:r>
              <a:rPr lang="ko-KR" altLang="en-US" sz="1600" spc="-150" dirty="0" err="1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변훈</a:t>
            </a:r>
            <a:endParaRPr lang="ko-KR" altLang="en-US" sz="1600" spc="-150" dirty="0">
              <a:solidFill>
                <a:schemeClr val="bg1"/>
              </a:solidFill>
              <a:latin typeface="바탕" panose="02030600000101010101" pitchFamily="18" charset="-127"/>
              <a:ea typeface="바탕" panose="02030600000101010101" pitchFamily="18" charset="-127"/>
            </a:endParaRPr>
          </a:p>
        </p:txBody>
      </p:sp>
      <p:cxnSp>
        <p:nvCxnSpPr>
          <p:cNvPr id="16" name="연결선: 꺾임 15">
            <a:extLst>
              <a:ext uri="{FF2B5EF4-FFF2-40B4-BE49-F238E27FC236}">
                <a16:creationId xmlns:a16="http://schemas.microsoft.com/office/drawing/2014/main" id="{694A4996-A4B6-D7E8-CE6F-2ED29CFC9B38}"/>
              </a:ext>
            </a:extLst>
          </p:cNvPr>
          <p:cNvCxnSpPr>
            <a:cxnSpLocks/>
            <a:stCxn id="5" idx="1"/>
            <a:endCxn id="17" idx="0"/>
          </p:cNvCxnSpPr>
          <p:nvPr/>
        </p:nvCxnSpPr>
        <p:spPr>
          <a:xfrm rot="10800000" flipH="1" flipV="1">
            <a:off x="5286813" y="3701588"/>
            <a:ext cx="668775" cy="1722259"/>
          </a:xfrm>
          <a:prstGeom prst="bentConnector4">
            <a:avLst>
              <a:gd name="adj1" fmla="val -34182"/>
              <a:gd name="adj2" fmla="val 57595"/>
            </a:avLst>
          </a:prstGeom>
          <a:ln w="38100">
            <a:solidFill>
              <a:srgbClr val="92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hlinkClick r:id="rId3"/>
            <a:extLst>
              <a:ext uri="{FF2B5EF4-FFF2-40B4-BE49-F238E27FC236}">
                <a16:creationId xmlns:a16="http://schemas.microsoft.com/office/drawing/2014/main" id="{42A63D9F-7924-5D0D-5B6B-111D51B7FDB1}"/>
              </a:ext>
            </a:extLst>
          </p:cNvPr>
          <p:cNvSpPr txBox="1"/>
          <p:nvPr/>
        </p:nvSpPr>
        <p:spPr>
          <a:xfrm>
            <a:off x="4926316" y="5423848"/>
            <a:ext cx="2058546" cy="707886"/>
          </a:xfrm>
          <a:prstGeom prst="rect">
            <a:avLst/>
          </a:prstGeom>
          <a:solidFill>
            <a:srgbClr val="740A0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spc="-150" dirty="0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‘</a:t>
            </a:r>
            <a:r>
              <a:rPr lang="ko-KR" altLang="en-US" sz="2400" spc="-150" dirty="0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이별의 노래</a:t>
            </a:r>
            <a:r>
              <a:rPr lang="en-US" altLang="ko-KR" sz="2400" spc="-150" dirty="0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‘</a:t>
            </a:r>
          </a:p>
          <a:p>
            <a:pPr algn="ctr"/>
            <a:r>
              <a:rPr lang="ko-KR" altLang="en-US" sz="1600" spc="-150" dirty="0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곡 김성태</a:t>
            </a:r>
          </a:p>
        </p:txBody>
      </p:sp>
      <p:pic>
        <p:nvPicPr>
          <p:cNvPr id="2054" name="Picture 6" descr="생성된 이미지">
            <a:extLst>
              <a:ext uri="{FF2B5EF4-FFF2-40B4-BE49-F238E27FC236}">
                <a16:creationId xmlns:a16="http://schemas.microsoft.com/office/drawing/2014/main" id="{9D3FF9CA-1A6C-E9C3-0D25-B2BAB19E5E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109" y="0"/>
            <a:ext cx="4588292" cy="688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207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64" name="Rectangle 2063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6" name="Picture 4" descr="생성된 이미지">
            <a:extLst>
              <a:ext uri="{FF2B5EF4-FFF2-40B4-BE49-F238E27FC236}">
                <a16:creationId xmlns:a16="http://schemas.microsoft.com/office/drawing/2014/main" id="{0F5D80E4-B94D-4F45-B582-5A02D70A8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05000" y="0"/>
            <a:ext cx="10287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6" name="Rectangle 2065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D346D984-F131-3958-EFBC-4817595E9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430" y="267144"/>
            <a:ext cx="3822189" cy="1899912"/>
          </a:xfrm>
        </p:spPr>
        <p:txBody>
          <a:bodyPr>
            <a:normAutofit/>
          </a:bodyPr>
          <a:lstStyle/>
          <a:p>
            <a:r>
              <a:rPr lang="ko-KR" altLang="en-US" sz="4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나와 </a:t>
            </a:r>
            <a:r>
              <a:rPr lang="ko-KR" altLang="en-US" sz="4000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나타샤와</a:t>
            </a:r>
            <a:r>
              <a:rPr lang="ko-KR" altLang="en-US" sz="4000" spc="-150" dirty="0">
                <a:latin typeface="바탕" panose="02030600000101010101" pitchFamily="18" charset="-127"/>
                <a:ea typeface="바탕" panose="02030600000101010101" pitchFamily="18" charset="-127"/>
              </a:rPr>
              <a:t> 흰 당나귀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0C7784A-8CAB-D369-D565-26B4AEB47C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430" y="2434200"/>
            <a:ext cx="4833257" cy="42696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가난한 내가</a:t>
            </a:r>
            <a:endParaRPr lang="en-US" altLang="ko-KR" sz="16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아름다운 </a:t>
            </a:r>
            <a:r>
              <a:rPr lang="ko-KR" altLang="en-US" sz="1600" b="1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나타샤를</a:t>
            </a: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 사랑해서</a:t>
            </a:r>
            <a:endParaRPr lang="en-US" altLang="ko-KR" sz="16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오늘 밤은 푹푹 눈이 </a:t>
            </a:r>
            <a:r>
              <a:rPr lang="ko-KR" altLang="en-US" sz="1600" b="1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나린다</a:t>
            </a:r>
            <a:endParaRPr lang="en-US" altLang="ko-KR" sz="16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endParaRPr lang="en-US" altLang="ko-KR" sz="16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1600" b="1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나타샤를</a:t>
            </a: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 사랑은 하고</a:t>
            </a:r>
            <a:endParaRPr lang="en-US" altLang="ko-KR" sz="16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눈은 푹푹 날리고</a:t>
            </a:r>
            <a:endParaRPr lang="en-US" altLang="ko-KR" sz="16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나는 혼자 쓸쓸히 </a:t>
            </a:r>
            <a:r>
              <a:rPr lang="ko-KR" altLang="en-US" sz="1600" b="1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앉어</a:t>
            </a: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 소주를 마신다</a:t>
            </a:r>
            <a:endParaRPr lang="en-US" altLang="ko-KR" sz="16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소주를 마시며 생각한다</a:t>
            </a:r>
            <a:endParaRPr lang="en-US" altLang="ko-KR" sz="16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1600" b="1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나타샤와</a:t>
            </a: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 나는</a:t>
            </a:r>
            <a:endParaRPr lang="en-US" altLang="ko-KR" sz="16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눈이 푹푹 쌓이는 밤 흰 당나귀를 타고</a:t>
            </a:r>
            <a:endParaRPr lang="en-US" altLang="ko-KR" sz="16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산골로 가자 </a:t>
            </a:r>
            <a:r>
              <a:rPr lang="ko-KR" altLang="en-US" sz="1600" b="1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출출이</a:t>
            </a: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 우는 깊은 산골로 가 </a:t>
            </a:r>
            <a:r>
              <a:rPr lang="ko-KR" altLang="en-US" sz="1600" b="1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마가리에</a:t>
            </a:r>
            <a:r>
              <a:rPr lang="ko-KR" altLang="en-US" sz="16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 살자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31F6B5AF-024D-CAC4-08D7-89FA49E0015D}"/>
              </a:ext>
            </a:extLst>
          </p:cNvPr>
          <p:cNvSpPr/>
          <p:nvPr/>
        </p:nvSpPr>
        <p:spPr>
          <a:xfrm>
            <a:off x="0" y="2027020"/>
            <a:ext cx="2242348" cy="82074"/>
          </a:xfrm>
          <a:prstGeom prst="rect">
            <a:avLst/>
          </a:prstGeom>
          <a:solidFill>
            <a:srgbClr val="740A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Philip Daniel - Better Now">
            <a:hlinkClick r:id="" action="ppaction://media"/>
            <a:extLst>
              <a:ext uri="{FF2B5EF4-FFF2-40B4-BE49-F238E27FC236}">
                <a16:creationId xmlns:a16="http://schemas.microsoft.com/office/drawing/2014/main" id="{10DB44D9-B2DC-E733-F81D-2A60F32CBDB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775095" y="6459382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642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2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4" descr="생성된 이미지">
            <a:extLst>
              <a:ext uri="{FF2B5EF4-FFF2-40B4-BE49-F238E27FC236}">
                <a16:creationId xmlns:a16="http://schemas.microsoft.com/office/drawing/2014/main" id="{ACAB2310-EFFF-EA4B-1B86-2F8573D59E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" t="-1" r="14256" b="-1"/>
          <a:stretch>
            <a:fillRect/>
          </a:stretch>
        </p:blipFill>
        <p:spPr bwMode="auto">
          <a:xfrm flipH="1">
            <a:off x="0" y="10"/>
            <a:ext cx="8507114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1" name="Rectangle 308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A77FF6-7DD4-1FE1-CEDC-22D8CFF9DCEF}"/>
              </a:ext>
            </a:extLst>
          </p:cNvPr>
          <p:cNvSpPr txBox="1"/>
          <p:nvPr/>
        </p:nvSpPr>
        <p:spPr>
          <a:xfrm>
            <a:off x="8369811" y="5227007"/>
            <a:ext cx="3822189" cy="1899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atinLnBrk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ko-KR" sz="1600" dirty="0">
                <a:latin typeface="+mj-lt"/>
                <a:ea typeface="+mj-ea"/>
                <a:cs typeface="+mj-cs"/>
              </a:rPr>
              <a:t>-</a:t>
            </a:r>
            <a:r>
              <a:rPr lang="ko-KR" altLang="en-US" sz="1600" dirty="0">
                <a:latin typeface="+mj-lt"/>
                <a:ea typeface="+mj-ea"/>
                <a:cs typeface="+mj-cs"/>
              </a:rPr>
              <a:t>백석의 시 </a:t>
            </a:r>
            <a:r>
              <a:rPr lang="en-US" altLang="ko-KR" sz="1600" dirty="0">
                <a:latin typeface="+mj-lt"/>
                <a:ea typeface="+mj-ea"/>
                <a:cs typeface="+mj-cs"/>
              </a:rPr>
              <a:t>&lt;</a:t>
            </a:r>
            <a:r>
              <a:rPr lang="ko-KR" altLang="en-US" sz="1600" dirty="0">
                <a:latin typeface="+mj-lt"/>
                <a:ea typeface="+mj-ea"/>
                <a:cs typeface="+mj-cs"/>
              </a:rPr>
              <a:t>나와 </a:t>
            </a:r>
            <a:r>
              <a:rPr lang="ko-KR" altLang="en-US" sz="1600" dirty="0" err="1">
                <a:latin typeface="+mj-lt"/>
                <a:ea typeface="+mj-ea"/>
                <a:cs typeface="+mj-cs"/>
              </a:rPr>
              <a:t>나샤와</a:t>
            </a:r>
            <a:r>
              <a:rPr lang="ko-KR" altLang="en-US" sz="1600" dirty="0">
                <a:latin typeface="+mj-lt"/>
                <a:ea typeface="+mj-ea"/>
                <a:cs typeface="+mj-cs"/>
              </a:rPr>
              <a:t> 흰 당나귀</a:t>
            </a:r>
            <a:r>
              <a:rPr lang="en-US" altLang="ko-KR" sz="1600" dirty="0">
                <a:latin typeface="+mj-lt"/>
                <a:ea typeface="+mj-ea"/>
                <a:cs typeface="+mj-cs"/>
              </a:rPr>
              <a:t>&gt;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3A7172F-3F8E-5A73-FF46-E0D2DE38B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1718" y="1258098"/>
            <a:ext cx="4517233" cy="597840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latinLnBrk="0">
              <a:buNone/>
            </a:pPr>
            <a:r>
              <a:rPr lang="ko-KR" altLang="en-US" sz="18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눈은 푹푹 </a:t>
            </a:r>
            <a:r>
              <a:rPr lang="ko-KR" altLang="en-US" sz="1800" b="1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나리고</a:t>
            </a:r>
            <a:endParaRPr lang="en-US" altLang="ko-KR" sz="18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 latinLnBrk="0">
              <a:buNone/>
            </a:pPr>
            <a:r>
              <a:rPr lang="ko-KR" altLang="en-US" sz="18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나는 </a:t>
            </a:r>
            <a:r>
              <a:rPr lang="ko-KR" altLang="en-US" sz="1800" b="1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나타샤를</a:t>
            </a:r>
            <a:r>
              <a:rPr lang="ko-KR" altLang="en-US" sz="18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 생각하고</a:t>
            </a:r>
            <a:endParaRPr lang="en-US" altLang="ko-KR" sz="18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 latinLnBrk="0">
              <a:buNone/>
            </a:pPr>
            <a:r>
              <a:rPr lang="ko-KR" altLang="en-US" sz="1800" b="1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나타샤가</a:t>
            </a:r>
            <a:r>
              <a:rPr lang="ko-KR" altLang="en-US" sz="18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 아니 올 리 없다</a:t>
            </a:r>
            <a:endParaRPr lang="en-US" altLang="ko-KR" sz="18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 latinLnBrk="0">
              <a:buNone/>
            </a:pPr>
            <a:r>
              <a:rPr lang="ko-KR" altLang="en-US" sz="18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언제 벌써 내 속에 </a:t>
            </a:r>
            <a:r>
              <a:rPr lang="ko-KR" altLang="en-US" sz="1800" b="1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고조곤히</a:t>
            </a:r>
            <a:r>
              <a:rPr lang="ko-KR" altLang="en-US" sz="18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 와 이야기한다</a:t>
            </a:r>
            <a:endParaRPr lang="en-US" altLang="ko-KR" sz="18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 latinLnBrk="0">
              <a:buNone/>
            </a:pPr>
            <a:r>
              <a:rPr lang="ko-KR" altLang="en-US" sz="18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산골로 가는 것은 세상한테 지는 것이 아니다</a:t>
            </a:r>
            <a:endParaRPr lang="en-US" altLang="ko-KR" sz="18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 latinLnBrk="0">
              <a:buNone/>
            </a:pPr>
            <a:r>
              <a:rPr lang="ko-KR" altLang="en-US" sz="18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세상 같은 건 더러워 버리는 것이다</a:t>
            </a:r>
            <a:endParaRPr lang="en-US" altLang="ko-KR" sz="18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 latinLnBrk="0">
              <a:buNone/>
            </a:pPr>
            <a:endParaRPr lang="en-US" altLang="ko-KR" sz="18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 latinLnBrk="0">
              <a:buNone/>
            </a:pPr>
            <a:r>
              <a:rPr lang="ko-KR" altLang="en-US" sz="18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눈은 푹푹 </a:t>
            </a:r>
            <a:r>
              <a:rPr lang="ko-KR" altLang="en-US" sz="1800" b="1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나리고</a:t>
            </a:r>
            <a:endParaRPr lang="en-US" altLang="ko-KR" sz="18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 latinLnBrk="0">
              <a:buNone/>
            </a:pPr>
            <a:r>
              <a:rPr lang="ko-KR" altLang="en-US" sz="18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아름다운 </a:t>
            </a:r>
            <a:r>
              <a:rPr lang="ko-KR" altLang="en-US" sz="1800" b="1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나타샤는</a:t>
            </a:r>
            <a:r>
              <a:rPr lang="ko-KR" altLang="en-US" sz="18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 나를 사랑하고</a:t>
            </a:r>
            <a:endParaRPr lang="en-US" altLang="ko-KR" sz="18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 latinLnBrk="0">
              <a:buNone/>
            </a:pPr>
            <a:r>
              <a:rPr lang="ko-KR" altLang="en-US" sz="18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어데서 흰 당나귀도 오늘밤이 좋아서 </a:t>
            </a:r>
            <a:r>
              <a:rPr lang="ko-KR" altLang="en-US" sz="1800" b="1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응앙응앙</a:t>
            </a:r>
            <a:r>
              <a:rPr lang="ko-KR" altLang="en-US" sz="18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 울을 것이다</a:t>
            </a:r>
          </a:p>
        </p:txBody>
      </p:sp>
    </p:spTree>
    <p:extLst>
      <p:ext uri="{BB962C8B-B14F-4D97-AF65-F5344CB8AC3E}">
        <p14:creationId xmlns:p14="http://schemas.microsoft.com/office/powerpoint/2010/main" val="1753024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DE44237-DE42-D345-A4E7-F02D7A359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0936"/>
            <a:ext cx="10515600" cy="1325563"/>
          </a:xfrm>
        </p:spPr>
        <p:txBody>
          <a:bodyPr/>
          <a:lstStyle/>
          <a:p>
            <a:r>
              <a:rPr lang="ko-KR" altLang="en-US" dirty="0"/>
              <a:t>에로스</a:t>
            </a:r>
            <a:r>
              <a:rPr lang="en-US" altLang="ko-KR" dirty="0"/>
              <a:t>(Eros)</a:t>
            </a:r>
            <a:r>
              <a:rPr lang="ko-KR" altLang="en-US" dirty="0"/>
              <a:t>와 아가페</a:t>
            </a:r>
            <a:r>
              <a:rPr lang="en-US" altLang="ko-KR" dirty="0"/>
              <a:t>(Agape)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F044F6D-B48E-E59B-BC68-BF0F0EA1B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0" y="2232025"/>
            <a:ext cx="1984513" cy="512058"/>
          </a:xfrm>
        </p:spPr>
        <p:txBody>
          <a:bodyPr/>
          <a:lstStyle/>
          <a:p>
            <a:pPr marL="0" indent="0" algn="ctr">
              <a:buNone/>
            </a:pPr>
            <a:r>
              <a:rPr lang="ko-KR" altLang="en-US" dirty="0"/>
              <a:t>아름다움</a:t>
            </a: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8FA41172-E6E4-7C7D-B1F7-46772F7B80F0}"/>
              </a:ext>
            </a:extLst>
          </p:cNvPr>
          <p:cNvSpPr txBox="1">
            <a:spLocks/>
          </p:cNvSpPr>
          <p:nvPr/>
        </p:nvSpPr>
        <p:spPr>
          <a:xfrm>
            <a:off x="8471010" y="2232025"/>
            <a:ext cx="3309068" cy="5120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ko-KR" altLang="en-US" dirty="0"/>
              <a:t>헤아리는 마음의 무게</a:t>
            </a:r>
          </a:p>
        </p:txBody>
      </p:sp>
      <p:sp>
        <p:nvSpPr>
          <p:cNvPr id="6" name="내용 개체 틀 2">
            <a:extLst>
              <a:ext uri="{FF2B5EF4-FFF2-40B4-BE49-F238E27FC236}">
                <a16:creationId xmlns:a16="http://schemas.microsoft.com/office/drawing/2014/main" id="{20759FFA-CBE9-211B-C8EE-70DB25D49205}"/>
              </a:ext>
            </a:extLst>
          </p:cNvPr>
          <p:cNvSpPr txBox="1">
            <a:spLocks/>
          </p:cNvSpPr>
          <p:nvPr/>
        </p:nvSpPr>
        <p:spPr>
          <a:xfrm>
            <a:off x="3424339" y="3305926"/>
            <a:ext cx="4941073" cy="5120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ko-KR" altLang="en-US" dirty="0"/>
              <a:t>사르다</a:t>
            </a:r>
            <a:r>
              <a:rPr lang="en-US" altLang="ko-KR" dirty="0"/>
              <a:t>. </a:t>
            </a:r>
            <a:r>
              <a:rPr lang="ko-KR" altLang="en-US" dirty="0"/>
              <a:t>활활 타오르다</a:t>
            </a:r>
            <a:r>
              <a:rPr lang="en-US" altLang="ko-KR" dirty="0"/>
              <a:t>. </a:t>
            </a:r>
            <a:r>
              <a:rPr lang="ko-KR" altLang="en-US" dirty="0"/>
              <a:t>살다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7AEA7BA4-F397-5D02-F26A-8D74187FB641}"/>
              </a:ext>
            </a:extLst>
          </p:cNvPr>
          <p:cNvSpPr txBox="1">
            <a:spLocks/>
          </p:cNvSpPr>
          <p:nvPr/>
        </p:nvSpPr>
        <p:spPr>
          <a:xfrm>
            <a:off x="3184638" y="4240930"/>
            <a:ext cx="5355256" cy="910571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ko-KR" altLang="en-US" dirty="0"/>
              <a:t>심장이 </a:t>
            </a:r>
            <a:r>
              <a:rPr lang="ko-KR" altLang="en-US" dirty="0" err="1"/>
              <a:t>뛰는것</a:t>
            </a:r>
            <a:r>
              <a:rPr lang="en-US" altLang="ko-KR" dirty="0"/>
              <a:t>, </a:t>
            </a:r>
            <a:r>
              <a:rPr lang="ko-KR" altLang="en-US" dirty="0" err="1"/>
              <a:t>모든걸</a:t>
            </a:r>
            <a:r>
              <a:rPr lang="ko-KR" altLang="en-US" dirty="0"/>
              <a:t> 다 </a:t>
            </a:r>
            <a:r>
              <a:rPr lang="ko-KR" altLang="en-US" dirty="0" err="1"/>
              <a:t>주는것</a:t>
            </a:r>
            <a:r>
              <a:rPr lang="en-US" altLang="ko-KR" dirty="0"/>
              <a:t>, </a:t>
            </a:r>
            <a:r>
              <a:rPr lang="ko-KR" altLang="en-US" dirty="0"/>
              <a:t>함께 미래를 </a:t>
            </a:r>
            <a:r>
              <a:rPr lang="ko-KR" altLang="en-US" dirty="0" err="1"/>
              <a:t>그리는것</a:t>
            </a:r>
            <a:r>
              <a:rPr lang="en-US" altLang="ko-KR" dirty="0"/>
              <a:t>,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ko-KR" altLang="en-US" dirty="0"/>
              <a:t>지켜 </a:t>
            </a:r>
            <a:r>
              <a:rPr lang="ko-KR" altLang="en-US" dirty="0" err="1"/>
              <a:t>주는것</a:t>
            </a:r>
            <a:r>
              <a:rPr lang="en-US" altLang="ko-KR" dirty="0"/>
              <a:t>, </a:t>
            </a:r>
            <a:r>
              <a:rPr lang="ko-KR" altLang="en-US" dirty="0"/>
              <a:t>곁에 </a:t>
            </a:r>
            <a:r>
              <a:rPr lang="ko-KR" altLang="en-US" dirty="0" err="1"/>
              <a:t>있는것</a:t>
            </a:r>
            <a:r>
              <a:rPr lang="en-US" altLang="ko-KR" dirty="0"/>
              <a:t>, </a:t>
            </a:r>
            <a:r>
              <a:rPr lang="ko-KR" altLang="en-US" dirty="0"/>
              <a:t>서로 걱정 해 </a:t>
            </a:r>
            <a:r>
              <a:rPr lang="ko-KR" altLang="en-US" dirty="0" err="1"/>
              <a:t>주는것</a:t>
            </a:r>
            <a:r>
              <a:rPr lang="en-US" altLang="ko-KR" dirty="0"/>
              <a:t>, </a:t>
            </a:r>
            <a:r>
              <a:rPr lang="ko-KR" altLang="en-US" dirty="0"/>
              <a:t>남아 주는 것</a:t>
            </a:r>
            <a:r>
              <a:rPr lang="en-US" altLang="ko-KR" dirty="0"/>
              <a:t>,</a:t>
            </a:r>
            <a:endParaRPr lang="ko-KR" altLang="en-US" dirty="0"/>
          </a:p>
        </p:txBody>
      </p:sp>
      <p:sp>
        <p:nvSpPr>
          <p:cNvPr id="8" name="내용 개체 틀 2">
            <a:extLst>
              <a:ext uri="{FF2B5EF4-FFF2-40B4-BE49-F238E27FC236}">
                <a16:creationId xmlns:a16="http://schemas.microsoft.com/office/drawing/2014/main" id="{0E10287B-65E3-6669-2DA4-58CAD7EB3EDF}"/>
              </a:ext>
            </a:extLst>
          </p:cNvPr>
          <p:cNvSpPr txBox="1">
            <a:spLocks/>
          </p:cNvSpPr>
          <p:nvPr/>
        </p:nvSpPr>
        <p:spPr>
          <a:xfrm>
            <a:off x="2373625" y="5432187"/>
            <a:ext cx="6977282" cy="577053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ko-KR" altLang="en-US" dirty="0" err="1"/>
              <a:t>풍객</a:t>
            </a:r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/>
              <a:t>風客</a:t>
            </a:r>
            <a:r>
              <a:rPr lang="en-US" altLang="ko-KR" dirty="0"/>
              <a:t>), Playboy, </a:t>
            </a:r>
            <a:r>
              <a:rPr lang="ko-KR" altLang="en-US" dirty="0" err="1"/>
              <a:t>로맨티스트</a:t>
            </a:r>
            <a:r>
              <a:rPr lang="en-US" altLang="ko-KR" dirty="0"/>
              <a:t>, Lady’s man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ko-KR" altLang="en-US" dirty="0"/>
              <a:t>난봉꾼</a:t>
            </a:r>
            <a:r>
              <a:rPr lang="en-US" altLang="ko-KR" dirty="0"/>
              <a:t>, </a:t>
            </a:r>
            <a:r>
              <a:rPr lang="ko-KR" altLang="en-US" dirty="0"/>
              <a:t>호색한</a:t>
            </a:r>
            <a:r>
              <a:rPr lang="en-US" altLang="ko-KR" dirty="0"/>
              <a:t>, </a:t>
            </a:r>
            <a:r>
              <a:rPr lang="ko-KR" altLang="en-US" dirty="0"/>
              <a:t>오입쟁이</a:t>
            </a:r>
            <a:r>
              <a:rPr lang="en-US" altLang="ko-KR" dirty="0"/>
              <a:t>, </a:t>
            </a:r>
            <a:r>
              <a:rPr lang="ko-KR" altLang="en-US" dirty="0"/>
              <a:t>바람둥이</a:t>
            </a:r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A467D300-6FA8-1EAC-58FE-832522DAC63A}"/>
              </a:ext>
            </a:extLst>
          </p:cNvPr>
          <p:cNvSpPr txBox="1">
            <a:spLocks/>
          </p:cNvSpPr>
          <p:nvPr/>
        </p:nvSpPr>
        <p:spPr>
          <a:xfrm>
            <a:off x="1048930" y="3282939"/>
            <a:ext cx="1984513" cy="5120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ko-KR" altLang="en-US" dirty="0"/>
              <a:t>羊 </a:t>
            </a:r>
            <a:r>
              <a:rPr lang="en-US" altLang="ko-KR" dirty="0"/>
              <a:t>+ </a:t>
            </a:r>
            <a:r>
              <a:rPr lang="ko-KR" altLang="en-US" dirty="0"/>
              <a:t>大</a:t>
            </a:r>
          </a:p>
        </p:txBody>
      </p:sp>
      <p:sp>
        <p:nvSpPr>
          <p:cNvPr id="10" name="내용 개체 틀 2">
            <a:extLst>
              <a:ext uri="{FF2B5EF4-FFF2-40B4-BE49-F238E27FC236}">
                <a16:creationId xmlns:a16="http://schemas.microsoft.com/office/drawing/2014/main" id="{CBA1E49D-9A59-FB0D-7B99-76D4BD5F9822}"/>
              </a:ext>
            </a:extLst>
          </p:cNvPr>
          <p:cNvSpPr txBox="1">
            <a:spLocks/>
          </p:cNvSpPr>
          <p:nvPr/>
        </p:nvSpPr>
        <p:spPr>
          <a:xfrm>
            <a:off x="941140" y="4333853"/>
            <a:ext cx="2134232" cy="51205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ko-KR" altLang="en-US" dirty="0"/>
              <a:t>첫 눈에 반하는 것</a:t>
            </a:r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C0C21288-5DFA-C7D3-F288-89A6BB10E369}"/>
              </a:ext>
            </a:extLst>
          </p:cNvPr>
          <p:cNvCxnSpPr>
            <a:cxnSpLocks/>
          </p:cNvCxnSpPr>
          <p:nvPr/>
        </p:nvCxnSpPr>
        <p:spPr>
          <a:xfrm flipV="1">
            <a:off x="2041186" y="2819789"/>
            <a:ext cx="0" cy="3228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E0B7ED26-57D6-5238-1D8F-FCF98D4139CD}"/>
              </a:ext>
            </a:extLst>
          </p:cNvPr>
          <p:cNvCxnSpPr>
            <a:cxnSpLocks/>
          </p:cNvCxnSpPr>
          <p:nvPr/>
        </p:nvCxnSpPr>
        <p:spPr>
          <a:xfrm flipV="1">
            <a:off x="2041186" y="3835400"/>
            <a:ext cx="0" cy="3228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화살표: 오른쪽 14">
            <a:extLst>
              <a:ext uri="{FF2B5EF4-FFF2-40B4-BE49-F238E27FC236}">
                <a16:creationId xmlns:a16="http://schemas.microsoft.com/office/drawing/2014/main" id="{A8122764-FDE0-22C2-BA42-280E0988D509}"/>
              </a:ext>
            </a:extLst>
          </p:cNvPr>
          <p:cNvSpPr/>
          <p:nvPr/>
        </p:nvSpPr>
        <p:spPr>
          <a:xfrm>
            <a:off x="3159488" y="2388570"/>
            <a:ext cx="348966" cy="172852"/>
          </a:xfrm>
          <a:prstGeom prst="rightArrow">
            <a:avLst/>
          </a:prstGeom>
          <a:solidFill>
            <a:srgbClr val="740A0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화살표: 오른쪽 15">
            <a:extLst>
              <a:ext uri="{FF2B5EF4-FFF2-40B4-BE49-F238E27FC236}">
                <a16:creationId xmlns:a16="http://schemas.microsoft.com/office/drawing/2014/main" id="{27A67E5A-7ED3-9D52-92A0-6566BCA6FB38}"/>
              </a:ext>
            </a:extLst>
          </p:cNvPr>
          <p:cNvSpPr/>
          <p:nvPr/>
        </p:nvSpPr>
        <p:spPr>
          <a:xfrm rot="10800000">
            <a:off x="8122044" y="2391559"/>
            <a:ext cx="348966" cy="172852"/>
          </a:xfrm>
          <a:prstGeom prst="rightArrow">
            <a:avLst/>
          </a:prstGeom>
          <a:solidFill>
            <a:srgbClr val="740A0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화살표: 아래쪽 16">
            <a:extLst>
              <a:ext uri="{FF2B5EF4-FFF2-40B4-BE49-F238E27FC236}">
                <a16:creationId xmlns:a16="http://schemas.microsoft.com/office/drawing/2014/main" id="{222DF6C9-58FE-0732-AC26-B46F4F840310}"/>
              </a:ext>
            </a:extLst>
          </p:cNvPr>
          <p:cNvSpPr/>
          <p:nvPr/>
        </p:nvSpPr>
        <p:spPr>
          <a:xfrm rot="10800000">
            <a:off x="5772664" y="3763840"/>
            <a:ext cx="179204" cy="324295"/>
          </a:xfrm>
          <a:prstGeom prst="downArrow">
            <a:avLst/>
          </a:prstGeom>
          <a:solidFill>
            <a:srgbClr val="740A0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화살표: 아래쪽 17">
            <a:extLst>
              <a:ext uri="{FF2B5EF4-FFF2-40B4-BE49-F238E27FC236}">
                <a16:creationId xmlns:a16="http://schemas.microsoft.com/office/drawing/2014/main" id="{A7147FFD-F59E-0E0D-CCE4-6C618049B1F6}"/>
              </a:ext>
            </a:extLst>
          </p:cNvPr>
          <p:cNvSpPr/>
          <p:nvPr/>
        </p:nvSpPr>
        <p:spPr>
          <a:xfrm rot="10800000">
            <a:off x="5772664" y="2905233"/>
            <a:ext cx="179204" cy="324295"/>
          </a:xfrm>
          <a:prstGeom prst="downArrow">
            <a:avLst/>
          </a:prstGeom>
          <a:solidFill>
            <a:srgbClr val="740A0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화살표: 아래쪽 18">
            <a:extLst>
              <a:ext uri="{FF2B5EF4-FFF2-40B4-BE49-F238E27FC236}">
                <a16:creationId xmlns:a16="http://schemas.microsoft.com/office/drawing/2014/main" id="{9E94D0C2-283A-267E-03A5-DC6E4C3E1134}"/>
              </a:ext>
            </a:extLst>
          </p:cNvPr>
          <p:cNvSpPr/>
          <p:nvPr/>
        </p:nvSpPr>
        <p:spPr>
          <a:xfrm>
            <a:off x="5772664" y="4898371"/>
            <a:ext cx="179204" cy="324295"/>
          </a:xfrm>
          <a:prstGeom prst="downArrow">
            <a:avLst/>
          </a:prstGeom>
          <a:solidFill>
            <a:srgbClr val="740A0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CB4997AC-59F2-0577-9019-57FBD552C180}"/>
              </a:ext>
            </a:extLst>
          </p:cNvPr>
          <p:cNvSpPr/>
          <p:nvPr/>
        </p:nvSpPr>
        <p:spPr>
          <a:xfrm>
            <a:off x="0" y="323484"/>
            <a:ext cx="5349449" cy="91395"/>
          </a:xfrm>
          <a:prstGeom prst="rect">
            <a:avLst/>
          </a:prstGeom>
          <a:solidFill>
            <a:srgbClr val="740A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095B80C2-7697-33C9-C627-D4456596D796}"/>
              </a:ext>
            </a:extLst>
          </p:cNvPr>
          <p:cNvSpPr/>
          <p:nvPr/>
        </p:nvSpPr>
        <p:spPr>
          <a:xfrm>
            <a:off x="4025815" y="2107286"/>
            <a:ext cx="3578868" cy="680503"/>
          </a:xfrm>
          <a:prstGeom prst="roundRect">
            <a:avLst/>
          </a:prstGeom>
          <a:solidFill>
            <a:srgbClr val="740A0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/>
              <a:t>사</a:t>
            </a:r>
            <a:r>
              <a:rPr lang="en-US" altLang="ko-KR" sz="2000" b="1" dirty="0"/>
              <a:t>(</a:t>
            </a:r>
            <a:r>
              <a:rPr lang="ko-KR" altLang="en-US" sz="2000" b="1" dirty="0"/>
              <a:t>思</a:t>
            </a:r>
            <a:r>
              <a:rPr lang="en-US" altLang="ko-KR" sz="2000" b="1" dirty="0"/>
              <a:t>)           </a:t>
            </a:r>
            <a:r>
              <a:rPr lang="ko-KR" altLang="en-US" sz="2000" b="1" dirty="0"/>
              <a:t>량</a:t>
            </a:r>
            <a:r>
              <a:rPr lang="en-US" altLang="ko-KR" sz="2000" b="1" dirty="0"/>
              <a:t>(</a:t>
            </a:r>
            <a:r>
              <a:rPr lang="ko-KR" altLang="en-US" sz="2000" b="1" dirty="0"/>
              <a:t>量</a:t>
            </a:r>
            <a:r>
              <a:rPr lang="en-US" altLang="ko-KR" sz="2000" b="1" dirty="0"/>
              <a:t>)</a:t>
            </a:r>
            <a:endParaRPr lang="ko-KR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380754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D77BC20-ABCF-5076-466F-A2527DD39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3829" y="954778"/>
            <a:ext cx="7029752" cy="1325563"/>
          </a:xfrm>
        </p:spPr>
        <p:txBody>
          <a:bodyPr>
            <a:normAutofit/>
          </a:bodyPr>
          <a:lstStyle/>
          <a:p>
            <a:pPr algn="ctr"/>
            <a:r>
              <a:rPr lang="en-US" altLang="ko-KR" sz="4000" dirty="0"/>
              <a:t>“</a:t>
            </a:r>
            <a:r>
              <a:rPr lang="ko-KR" altLang="en-US" sz="4000" dirty="0"/>
              <a:t>가장 아름다운 여신에게</a:t>
            </a:r>
            <a:r>
              <a:rPr lang="en-US" altLang="ko-KR" sz="4000" dirty="0"/>
              <a:t>”</a:t>
            </a:r>
            <a:br>
              <a:rPr lang="en-US" altLang="ko-KR" sz="2800" dirty="0"/>
            </a:br>
            <a:r>
              <a:rPr lang="ko-KR" altLang="en-US" sz="2800" dirty="0" err="1"/>
              <a:t>에리스가</a:t>
            </a:r>
            <a:r>
              <a:rPr lang="ko-KR" altLang="en-US" sz="2800" dirty="0"/>
              <a:t> 던진 황금 사과는 유혹이었다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826AAE9-84FE-0C65-71AB-70309786D1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0422" y="3112830"/>
            <a:ext cx="4496566" cy="747620"/>
          </a:xfrm>
          <a:solidFill>
            <a:srgbClr val="740A0A"/>
          </a:solidFill>
          <a:ln cap="rnd">
            <a:noFill/>
          </a:ln>
        </p:spPr>
        <p:txBody>
          <a:bodyPr anchor="ctr"/>
          <a:lstStyle/>
          <a:p>
            <a:pPr marL="0" indent="0" algn="ctr">
              <a:buNone/>
            </a:pPr>
            <a:r>
              <a:rPr lang="en-US" altLang="ko-KR" dirty="0">
                <a:solidFill>
                  <a:schemeClr val="bg1"/>
                </a:solidFill>
              </a:rPr>
              <a:t>The Judgement of Paris</a:t>
            </a:r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D7388A22-DE1A-149C-C6C4-5FA36745F0EE}"/>
              </a:ext>
            </a:extLst>
          </p:cNvPr>
          <p:cNvGrpSpPr/>
          <p:nvPr/>
        </p:nvGrpSpPr>
        <p:grpSpPr>
          <a:xfrm>
            <a:off x="2712754" y="4902614"/>
            <a:ext cx="1494973" cy="527352"/>
            <a:chOff x="1966649" y="4194317"/>
            <a:chExt cx="1494973" cy="527352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0" name="사각형: 둥근 모서리 9">
              <a:extLst>
                <a:ext uri="{FF2B5EF4-FFF2-40B4-BE49-F238E27FC236}">
                  <a16:creationId xmlns:a16="http://schemas.microsoft.com/office/drawing/2014/main" id="{4D86DD53-1663-0E07-18A0-8F401EED1B4D}"/>
                </a:ext>
              </a:extLst>
            </p:cNvPr>
            <p:cNvSpPr/>
            <p:nvPr/>
          </p:nvSpPr>
          <p:spPr>
            <a:xfrm>
              <a:off x="1966649" y="4194317"/>
              <a:ext cx="1494972" cy="52735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2D7AC40-16DB-23CC-E956-4AEAA0B69386}"/>
                </a:ext>
              </a:extLst>
            </p:cNvPr>
            <p:cNvSpPr txBox="1"/>
            <p:nvPr/>
          </p:nvSpPr>
          <p:spPr>
            <a:xfrm>
              <a:off x="1966650" y="4273327"/>
              <a:ext cx="1494972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/>
                <a:t>헤라</a:t>
              </a:r>
            </a:p>
          </p:txBody>
        </p:sp>
      </p:grp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D6FB4F7D-9D00-BBEE-66B6-185F4A7303FD}"/>
              </a:ext>
            </a:extLst>
          </p:cNvPr>
          <p:cNvGrpSpPr/>
          <p:nvPr/>
        </p:nvGrpSpPr>
        <p:grpSpPr>
          <a:xfrm>
            <a:off x="5171219" y="4902614"/>
            <a:ext cx="1494973" cy="527352"/>
            <a:chOff x="3898070" y="4194317"/>
            <a:chExt cx="1494973" cy="527352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1" name="사각형: 둥근 모서리 10">
              <a:extLst>
                <a:ext uri="{FF2B5EF4-FFF2-40B4-BE49-F238E27FC236}">
                  <a16:creationId xmlns:a16="http://schemas.microsoft.com/office/drawing/2014/main" id="{6478D13F-265A-E825-0D2F-790C515E67D0}"/>
                </a:ext>
              </a:extLst>
            </p:cNvPr>
            <p:cNvSpPr/>
            <p:nvPr/>
          </p:nvSpPr>
          <p:spPr>
            <a:xfrm>
              <a:off x="3898070" y="4194317"/>
              <a:ext cx="1494972" cy="52735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F95DBF7-FA7E-4D5D-7B4A-811F7F9D3391}"/>
                </a:ext>
              </a:extLst>
            </p:cNvPr>
            <p:cNvSpPr txBox="1"/>
            <p:nvPr/>
          </p:nvSpPr>
          <p:spPr>
            <a:xfrm>
              <a:off x="3898071" y="4275827"/>
              <a:ext cx="1494972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/>
                <a:t>아테나</a:t>
              </a:r>
            </a:p>
          </p:txBody>
        </p:sp>
      </p:grp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BF9AB33B-9D9D-AACB-A212-221B0706703E}"/>
              </a:ext>
            </a:extLst>
          </p:cNvPr>
          <p:cNvGrpSpPr/>
          <p:nvPr/>
        </p:nvGrpSpPr>
        <p:grpSpPr>
          <a:xfrm>
            <a:off x="7619462" y="4902614"/>
            <a:ext cx="1494972" cy="527352"/>
            <a:chOff x="5999238" y="4194629"/>
            <a:chExt cx="1494972" cy="527352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9" name="사각형: 둥근 모서리 8">
              <a:extLst>
                <a:ext uri="{FF2B5EF4-FFF2-40B4-BE49-F238E27FC236}">
                  <a16:creationId xmlns:a16="http://schemas.microsoft.com/office/drawing/2014/main" id="{E9810AA0-5995-8858-8270-6F85C14A3F82}"/>
                </a:ext>
              </a:extLst>
            </p:cNvPr>
            <p:cNvSpPr/>
            <p:nvPr/>
          </p:nvSpPr>
          <p:spPr>
            <a:xfrm>
              <a:off x="5999238" y="4194629"/>
              <a:ext cx="1494972" cy="52735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9BB6470-C51F-5784-D60C-B63CF416E4B8}"/>
                </a:ext>
              </a:extLst>
            </p:cNvPr>
            <p:cNvSpPr txBox="1"/>
            <p:nvPr/>
          </p:nvSpPr>
          <p:spPr>
            <a:xfrm>
              <a:off x="6096001" y="4273327"/>
              <a:ext cx="1363188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ko-KR" altLang="en-US" dirty="0"/>
                <a:t>아프로디테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511758A5-E035-21AB-ECA0-7D678D4A9281}"/>
              </a:ext>
            </a:extLst>
          </p:cNvPr>
          <p:cNvSpPr txBox="1"/>
          <p:nvPr/>
        </p:nvSpPr>
        <p:spPr>
          <a:xfrm>
            <a:off x="9079412" y="3225030"/>
            <a:ext cx="21287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dirty="0"/>
              <a:t>트로이 전쟁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9C6E5CC4-654A-774C-D53D-763088C72CBE}"/>
              </a:ext>
            </a:extLst>
          </p:cNvPr>
          <p:cNvCxnSpPr>
            <a:cxnSpLocks/>
          </p:cNvCxnSpPr>
          <p:nvPr/>
        </p:nvCxnSpPr>
        <p:spPr>
          <a:xfrm flipH="1">
            <a:off x="3494998" y="4019972"/>
            <a:ext cx="595086" cy="687010"/>
          </a:xfrm>
          <a:prstGeom prst="line">
            <a:avLst/>
          </a:prstGeom>
          <a:ln>
            <a:solidFill>
              <a:srgbClr val="740A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>
            <a:extLst>
              <a:ext uri="{FF2B5EF4-FFF2-40B4-BE49-F238E27FC236}">
                <a16:creationId xmlns:a16="http://schemas.microsoft.com/office/drawing/2014/main" id="{B8437592-E074-3620-0098-A23875716F37}"/>
              </a:ext>
            </a:extLst>
          </p:cNvPr>
          <p:cNvCxnSpPr>
            <a:cxnSpLocks/>
          </p:cNvCxnSpPr>
          <p:nvPr/>
        </p:nvCxnSpPr>
        <p:spPr>
          <a:xfrm flipV="1">
            <a:off x="5918705" y="3930468"/>
            <a:ext cx="0" cy="866019"/>
          </a:xfrm>
          <a:prstGeom prst="line">
            <a:avLst/>
          </a:prstGeom>
          <a:ln>
            <a:solidFill>
              <a:srgbClr val="740A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>
            <a:extLst>
              <a:ext uri="{FF2B5EF4-FFF2-40B4-BE49-F238E27FC236}">
                <a16:creationId xmlns:a16="http://schemas.microsoft.com/office/drawing/2014/main" id="{D169FFA8-AD5C-58EB-76D6-6B2159FA12A9}"/>
              </a:ext>
            </a:extLst>
          </p:cNvPr>
          <p:cNvCxnSpPr>
            <a:cxnSpLocks/>
          </p:cNvCxnSpPr>
          <p:nvPr/>
        </p:nvCxnSpPr>
        <p:spPr>
          <a:xfrm>
            <a:off x="7771862" y="4038027"/>
            <a:ext cx="595086" cy="687010"/>
          </a:xfrm>
          <a:prstGeom prst="line">
            <a:avLst/>
          </a:prstGeom>
          <a:ln>
            <a:solidFill>
              <a:srgbClr val="740A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화살표: 아래쪽 22">
            <a:extLst>
              <a:ext uri="{FF2B5EF4-FFF2-40B4-BE49-F238E27FC236}">
                <a16:creationId xmlns:a16="http://schemas.microsoft.com/office/drawing/2014/main" id="{EE240BED-E577-2F34-7E9E-F675AE92FFAF}"/>
              </a:ext>
            </a:extLst>
          </p:cNvPr>
          <p:cNvSpPr/>
          <p:nvPr/>
        </p:nvSpPr>
        <p:spPr>
          <a:xfrm>
            <a:off x="5737276" y="2295779"/>
            <a:ext cx="362858" cy="523220"/>
          </a:xfrm>
          <a:prstGeom prst="downArrow">
            <a:avLst/>
          </a:prstGeom>
          <a:solidFill>
            <a:srgbClr val="740A0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화살표: 왼쪽 28">
            <a:extLst>
              <a:ext uri="{FF2B5EF4-FFF2-40B4-BE49-F238E27FC236}">
                <a16:creationId xmlns:a16="http://schemas.microsoft.com/office/drawing/2014/main" id="{983FDD15-787C-01B4-C917-04BCCBB60B08}"/>
              </a:ext>
            </a:extLst>
          </p:cNvPr>
          <p:cNvSpPr/>
          <p:nvPr/>
        </p:nvSpPr>
        <p:spPr>
          <a:xfrm rot="10800000">
            <a:off x="8445621" y="3456335"/>
            <a:ext cx="551543" cy="114905"/>
          </a:xfrm>
          <a:prstGeom prst="leftArrow">
            <a:avLst/>
          </a:prstGeom>
          <a:solidFill>
            <a:srgbClr val="740A0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7F446359-C6CD-49E5-5128-83A26CC9DC5B}"/>
              </a:ext>
            </a:extLst>
          </p:cNvPr>
          <p:cNvSpPr/>
          <p:nvPr/>
        </p:nvSpPr>
        <p:spPr>
          <a:xfrm>
            <a:off x="-898" y="401373"/>
            <a:ext cx="5349449" cy="150023"/>
          </a:xfrm>
          <a:prstGeom prst="rect">
            <a:avLst/>
          </a:prstGeom>
          <a:solidFill>
            <a:srgbClr val="740A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3896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B0B017E-179F-5445-069E-571ACEB9F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1505" y="1937277"/>
            <a:ext cx="1742923" cy="2983445"/>
          </a:xfrm>
          <a:solidFill>
            <a:srgbClr val="740A0A"/>
          </a:solidFill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ko-KR" altLang="en-US" sz="3200" b="1" dirty="0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침 沈</a:t>
            </a:r>
            <a:endParaRPr lang="en-US" altLang="ko-KR" sz="3200" b="1" dirty="0">
              <a:solidFill>
                <a:schemeClr val="bg1"/>
              </a:solidFill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 algn="ctr">
              <a:buNone/>
            </a:pPr>
            <a:r>
              <a:rPr lang="ko-KR" altLang="en-US" sz="3200" b="1" dirty="0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어 魚</a:t>
            </a:r>
            <a:endParaRPr lang="en-US" altLang="ko-KR" sz="3200" b="1" dirty="0">
              <a:solidFill>
                <a:schemeClr val="bg1"/>
              </a:solidFill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 algn="ctr">
              <a:buNone/>
            </a:pPr>
            <a:r>
              <a:rPr lang="ko-KR" altLang="en-US" sz="3200" b="1" dirty="0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낙 </a:t>
            </a:r>
            <a:r>
              <a:rPr lang="ko-KR" altLang="en-US" sz="3200" b="1" dirty="0" err="1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落</a:t>
            </a:r>
            <a:endParaRPr lang="en-US" altLang="ko-KR" sz="3200" b="1" dirty="0">
              <a:solidFill>
                <a:schemeClr val="bg1"/>
              </a:solidFill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 algn="ctr">
              <a:buNone/>
            </a:pPr>
            <a:r>
              <a:rPr lang="ko-KR" altLang="en-US" sz="3200" b="1" dirty="0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안 雁</a:t>
            </a: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739427E0-0484-74CC-3FD7-8D4500E658BE}"/>
              </a:ext>
            </a:extLst>
          </p:cNvPr>
          <p:cNvSpPr txBox="1">
            <a:spLocks/>
          </p:cNvSpPr>
          <p:nvPr/>
        </p:nvSpPr>
        <p:spPr>
          <a:xfrm>
            <a:off x="8606027" y="1943751"/>
            <a:ext cx="1742923" cy="2983445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ko-KR" altLang="en-US" sz="3200" b="1" dirty="0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폐 閉</a:t>
            </a:r>
            <a:endParaRPr lang="en-US" altLang="ko-KR" sz="3200" b="1" dirty="0">
              <a:solidFill>
                <a:schemeClr val="bg1"/>
              </a:solidFill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ko-KR" altLang="en-US" sz="3200" b="1" dirty="0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월 月</a:t>
            </a:r>
            <a:endParaRPr lang="en-US" altLang="ko-KR" sz="3200" b="1" dirty="0">
              <a:solidFill>
                <a:schemeClr val="bg1"/>
              </a:solidFill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ko-KR" altLang="en-US" sz="3200" b="1" dirty="0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수 羞</a:t>
            </a:r>
            <a:endParaRPr lang="en-US" altLang="ko-KR" sz="3200" b="1" dirty="0">
              <a:solidFill>
                <a:schemeClr val="bg1"/>
              </a:solidFill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ko-KR" altLang="en-US" sz="3200" b="1" dirty="0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화 花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7B35BA-E401-E305-4837-66C93371F048}"/>
              </a:ext>
            </a:extLst>
          </p:cNvPr>
          <p:cNvSpPr txBox="1"/>
          <p:nvPr/>
        </p:nvSpPr>
        <p:spPr>
          <a:xfrm>
            <a:off x="3660354" y="1626306"/>
            <a:ext cx="17395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장자 </a:t>
            </a:r>
            <a:r>
              <a:rPr lang="en-US" altLang="ko-KR" dirty="0"/>
              <a:t>『</a:t>
            </a:r>
            <a:r>
              <a:rPr lang="ko-KR" altLang="en-US" dirty="0" err="1"/>
              <a:t>천운편</a:t>
            </a:r>
            <a:r>
              <a:rPr lang="en-US" altLang="ko-KR" dirty="0"/>
              <a:t>』 </a:t>
            </a:r>
          </a:p>
          <a:p>
            <a:r>
              <a:rPr lang="en-US" altLang="ko-KR" dirty="0"/>
              <a:t>‘</a:t>
            </a:r>
            <a:r>
              <a:rPr lang="ko-KR" altLang="en-US" dirty="0"/>
              <a:t>경국지색</a:t>
            </a:r>
            <a:r>
              <a:rPr lang="en-US" altLang="ko-KR" dirty="0"/>
              <a:t>’</a:t>
            </a:r>
          </a:p>
          <a:p>
            <a:r>
              <a:rPr lang="en-US" altLang="ko-KR" dirty="0"/>
              <a:t>(</a:t>
            </a:r>
            <a:r>
              <a:rPr lang="ko-KR" altLang="en-US" dirty="0"/>
              <a:t>傾國之色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574B5E-6A94-A72F-0104-AC6D233B9CD7}"/>
              </a:ext>
            </a:extLst>
          </p:cNvPr>
          <p:cNvSpPr txBox="1"/>
          <p:nvPr/>
        </p:nvSpPr>
        <p:spPr>
          <a:xfrm>
            <a:off x="3660354" y="282487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/>
              <a:t>서시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93B999-2FEF-B088-A154-7FDC9DD932AB}"/>
              </a:ext>
            </a:extLst>
          </p:cNvPr>
          <p:cNvSpPr txBox="1"/>
          <p:nvPr/>
        </p:nvSpPr>
        <p:spPr>
          <a:xfrm>
            <a:off x="3660354" y="342899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err="1"/>
              <a:t>왕소군</a:t>
            </a:r>
            <a:endParaRPr lang="ko-KR" altLang="en-US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114099-52E6-D1FD-32B5-1E311B210FBC}"/>
              </a:ext>
            </a:extLst>
          </p:cNvPr>
          <p:cNvSpPr txBox="1"/>
          <p:nvPr/>
        </p:nvSpPr>
        <p:spPr>
          <a:xfrm>
            <a:off x="3660354" y="4190998"/>
            <a:ext cx="27222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/>
              <a:t>동방규</a:t>
            </a:r>
            <a:r>
              <a:rPr lang="ko-KR" altLang="en-US" dirty="0"/>
              <a:t> </a:t>
            </a:r>
            <a:r>
              <a:rPr lang="en-US" altLang="ko-KR" dirty="0"/>
              <a:t>『</a:t>
            </a:r>
            <a:r>
              <a:rPr lang="ko-KR" altLang="en-US" dirty="0" err="1"/>
              <a:t>소군원</a:t>
            </a:r>
            <a:r>
              <a:rPr lang="en-US" altLang="ko-KR" dirty="0"/>
              <a:t>(</a:t>
            </a:r>
            <a:r>
              <a:rPr lang="ko-KR" altLang="en-US" dirty="0"/>
              <a:t>昭君怨</a:t>
            </a:r>
            <a:r>
              <a:rPr lang="en-US" altLang="ko-KR" dirty="0"/>
              <a:t>)』</a:t>
            </a:r>
          </a:p>
          <a:p>
            <a:r>
              <a:rPr lang="en-US" altLang="ko-KR" dirty="0"/>
              <a:t>‘</a:t>
            </a:r>
            <a:r>
              <a:rPr lang="ko-KR" altLang="en-US" dirty="0" err="1"/>
              <a:t>춘래불사춘</a:t>
            </a:r>
            <a:r>
              <a:rPr lang="en-US" altLang="ko-KR" dirty="0"/>
              <a:t>’ </a:t>
            </a:r>
          </a:p>
          <a:p>
            <a:r>
              <a:rPr lang="en-US" altLang="ko-KR" dirty="0"/>
              <a:t>(</a:t>
            </a:r>
            <a:r>
              <a:rPr lang="ko-KR" altLang="en-US" dirty="0"/>
              <a:t>春來不似春</a:t>
            </a:r>
            <a:r>
              <a:rPr lang="en-US" altLang="ko-KR" dirty="0"/>
              <a:t>) </a:t>
            </a:r>
            <a:endParaRPr lang="ko-KR" alt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E2259E-F8B8-FF9B-E5D8-398827E99913}"/>
              </a:ext>
            </a:extLst>
          </p:cNvPr>
          <p:cNvSpPr txBox="1"/>
          <p:nvPr/>
        </p:nvSpPr>
        <p:spPr>
          <a:xfrm>
            <a:off x="6724679" y="1624504"/>
            <a:ext cx="15761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dirty="0"/>
              <a:t>『</a:t>
            </a:r>
            <a:r>
              <a:rPr lang="ko-KR" altLang="en-US" dirty="0"/>
              <a:t>삼국지연의</a:t>
            </a:r>
            <a:r>
              <a:rPr lang="en-US" altLang="ko-KR" dirty="0"/>
              <a:t>』</a:t>
            </a:r>
          </a:p>
          <a:p>
            <a:pPr algn="r"/>
            <a:r>
              <a:rPr lang="en-US" altLang="ko-KR" dirty="0"/>
              <a:t>‘</a:t>
            </a:r>
            <a:r>
              <a:rPr lang="ko-KR" altLang="en-US" dirty="0" err="1"/>
              <a:t>절영지연</a:t>
            </a:r>
            <a:r>
              <a:rPr lang="en-US" altLang="ko-KR" dirty="0"/>
              <a:t>’</a:t>
            </a:r>
          </a:p>
          <a:p>
            <a:pPr algn="r"/>
            <a:r>
              <a:rPr lang="en-US" altLang="ko-KR" dirty="0"/>
              <a:t>(</a:t>
            </a:r>
            <a:r>
              <a:rPr lang="ko-KR" altLang="en-US" dirty="0"/>
              <a:t>絶纓之宴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F80FB2-C352-8E0D-0D82-B8E5E2EDF33B}"/>
              </a:ext>
            </a:extLst>
          </p:cNvPr>
          <p:cNvSpPr txBox="1"/>
          <p:nvPr/>
        </p:nvSpPr>
        <p:spPr>
          <a:xfrm>
            <a:off x="7645507" y="281840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dirty="0"/>
              <a:t>초선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FD2123-55AA-776D-BD11-9FC22BE207B7}"/>
              </a:ext>
            </a:extLst>
          </p:cNvPr>
          <p:cNvSpPr txBox="1"/>
          <p:nvPr/>
        </p:nvSpPr>
        <p:spPr>
          <a:xfrm>
            <a:off x="7423652" y="342252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dirty="0"/>
              <a:t>양귀비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1F2162-96AC-1BD2-B15D-15D1D0EDAAA7}"/>
              </a:ext>
            </a:extLst>
          </p:cNvPr>
          <p:cNvSpPr txBox="1"/>
          <p:nvPr/>
        </p:nvSpPr>
        <p:spPr>
          <a:xfrm>
            <a:off x="6642989" y="4184524"/>
            <a:ext cx="18886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dirty="0" err="1"/>
              <a:t>백거이</a:t>
            </a:r>
            <a:r>
              <a:rPr lang="ko-KR" altLang="en-US" dirty="0"/>
              <a:t> </a:t>
            </a:r>
            <a:r>
              <a:rPr lang="en-US" altLang="ko-KR" dirty="0"/>
              <a:t>『</a:t>
            </a:r>
            <a:r>
              <a:rPr lang="ko-KR" altLang="en-US" dirty="0" err="1"/>
              <a:t>장한가</a:t>
            </a:r>
            <a:r>
              <a:rPr lang="en-US" altLang="ko-KR" dirty="0"/>
              <a:t>』</a:t>
            </a:r>
          </a:p>
          <a:p>
            <a:pPr algn="r"/>
            <a:r>
              <a:rPr lang="en-US" altLang="ko-KR" dirty="0"/>
              <a:t>‘</a:t>
            </a:r>
            <a:r>
              <a:rPr lang="ko-KR" altLang="en-US" dirty="0" err="1"/>
              <a:t>연리비익</a:t>
            </a:r>
            <a:r>
              <a:rPr lang="en-US" altLang="ko-KR" dirty="0"/>
              <a:t>’ </a:t>
            </a:r>
          </a:p>
          <a:p>
            <a:pPr algn="r"/>
            <a:r>
              <a:rPr lang="en-US" altLang="ko-KR" dirty="0"/>
              <a:t>(</a:t>
            </a:r>
            <a:r>
              <a:rPr lang="ko-KR" altLang="en-US" dirty="0"/>
              <a:t>連理比翼</a:t>
            </a:r>
            <a:r>
              <a:rPr lang="en-US" altLang="ko-KR" dirty="0"/>
              <a:t>) </a:t>
            </a:r>
            <a:endParaRPr lang="ko-KR" altLang="en-US" dirty="0"/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07301BC1-6475-94E9-38C8-D318E9C02856}"/>
              </a:ext>
            </a:extLst>
          </p:cNvPr>
          <p:cNvCxnSpPr>
            <a:cxnSpLocks/>
          </p:cNvCxnSpPr>
          <p:nvPr/>
        </p:nvCxnSpPr>
        <p:spPr>
          <a:xfrm flipV="1">
            <a:off x="7977649" y="2583608"/>
            <a:ext cx="0" cy="2347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1FE75A6C-38AC-20CA-AF4D-8F08542104D2}"/>
              </a:ext>
            </a:extLst>
          </p:cNvPr>
          <p:cNvCxnSpPr>
            <a:cxnSpLocks/>
          </p:cNvCxnSpPr>
          <p:nvPr/>
        </p:nvCxnSpPr>
        <p:spPr>
          <a:xfrm>
            <a:off x="7977649" y="3866274"/>
            <a:ext cx="0" cy="2347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65875532-8E6D-800C-6E66-AB270635D08D}"/>
              </a:ext>
            </a:extLst>
          </p:cNvPr>
          <p:cNvCxnSpPr>
            <a:cxnSpLocks/>
          </p:cNvCxnSpPr>
          <p:nvPr/>
        </p:nvCxnSpPr>
        <p:spPr>
          <a:xfrm flipV="1">
            <a:off x="4107492" y="2583608"/>
            <a:ext cx="0" cy="2347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A6AAE4FE-CB12-3E75-167D-4F675A40EFE2}"/>
              </a:ext>
            </a:extLst>
          </p:cNvPr>
          <p:cNvCxnSpPr>
            <a:cxnSpLocks/>
          </p:cNvCxnSpPr>
          <p:nvPr/>
        </p:nvCxnSpPr>
        <p:spPr>
          <a:xfrm>
            <a:off x="4107492" y="3866274"/>
            <a:ext cx="0" cy="2347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4596C3D-8280-602A-1D00-9A8A5F4E2A3B}"/>
              </a:ext>
            </a:extLst>
          </p:cNvPr>
          <p:cNvSpPr txBox="1"/>
          <p:nvPr/>
        </p:nvSpPr>
        <p:spPr>
          <a:xfrm>
            <a:off x="7645507" y="282487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b="1" dirty="0"/>
              <a:t>초선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E07AA8-86A3-5BE8-68A5-79864CF2DDB7}"/>
              </a:ext>
            </a:extLst>
          </p:cNvPr>
          <p:cNvSpPr txBox="1"/>
          <p:nvPr/>
        </p:nvSpPr>
        <p:spPr>
          <a:xfrm>
            <a:off x="7423652" y="342899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b="1" dirty="0"/>
              <a:t>양귀비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B788FA2B-7D01-2E3E-8EC3-0D4D19EBC66E}"/>
              </a:ext>
            </a:extLst>
          </p:cNvPr>
          <p:cNvSpPr/>
          <p:nvPr/>
        </p:nvSpPr>
        <p:spPr>
          <a:xfrm>
            <a:off x="-5705" y="1006133"/>
            <a:ext cx="8209280" cy="137160"/>
          </a:xfrm>
          <a:prstGeom prst="rect">
            <a:avLst/>
          </a:prstGeom>
          <a:solidFill>
            <a:srgbClr val="740A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B18CEAEE-0146-69BD-9904-F7BC9713C76C}"/>
              </a:ext>
            </a:extLst>
          </p:cNvPr>
          <p:cNvSpPr/>
          <p:nvPr/>
        </p:nvSpPr>
        <p:spPr>
          <a:xfrm>
            <a:off x="3982720" y="5728945"/>
            <a:ext cx="8209280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48246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E41604-B417-5600-80AB-34FC9C87B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603" y="532191"/>
            <a:ext cx="2538790" cy="454781"/>
          </a:xfrm>
        </p:spPr>
        <p:txBody>
          <a:bodyPr>
            <a:normAutofit fontScale="90000"/>
          </a:bodyPr>
          <a:lstStyle/>
          <a:p>
            <a:pPr algn="ctr"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1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* ‘</a:t>
            </a:r>
            <a:r>
              <a:rPr lang="ko-KR" altLang="en-US" sz="1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란</a:t>
            </a:r>
            <a:r>
              <a:rPr lang="en-US" altLang="ko-KR" sz="1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＇</a:t>
            </a:r>
            <a:r>
              <a:rPr lang="ko-KR" altLang="en-US" sz="1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이와 </a:t>
            </a:r>
            <a:r>
              <a:rPr lang="en-US" altLang="ko-KR" sz="1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‘</a:t>
            </a:r>
            <a:r>
              <a:rPr lang="ko-KR" altLang="en-US" sz="1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자야</a:t>
            </a:r>
            <a:r>
              <a:rPr lang="en-US" altLang="ko-KR" sz="1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’</a:t>
            </a:r>
            <a:r>
              <a:rPr lang="ko-KR" altLang="en-US" sz="1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ko-KR" sz="1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(</a:t>
            </a:r>
            <a:r>
              <a:rPr lang="ko-KR" altLang="en-US" sz="1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子夜</a:t>
            </a:r>
            <a:r>
              <a:rPr lang="en-US" altLang="ko-KR" sz="1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)</a:t>
            </a:r>
            <a:endParaRPr lang="ko-KR" altLang="en-US" sz="1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graphicFrame>
        <p:nvGraphicFramePr>
          <p:cNvPr id="6" name="내용 개체 틀 5">
            <a:extLst>
              <a:ext uri="{FF2B5EF4-FFF2-40B4-BE49-F238E27FC236}">
                <a16:creationId xmlns:a16="http://schemas.microsoft.com/office/drawing/2014/main" id="{1978639E-7F6F-D838-18B7-74EC7AE99DF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299768"/>
              </p:ext>
            </p:extLst>
          </p:nvPr>
        </p:nvGraphicFramePr>
        <p:xfrm>
          <a:off x="3468006" y="1211944"/>
          <a:ext cx="5255986" cy="46203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제목 1">
            <a:extLst>
              <a:ext uri="{FF2B5EF4-FFF2-40B4-BE49-F238E27FC236}">
                <a16:creationId xmlns:a16="http://schemas.microsoft.com/office/drawing/2014/main" id="{ED14148C-0FA5-000A-E493-0A561D9A6A9D}"/>
              </a:ext>
            </a:extLst>
          </p:cNvPr>
          <p:cNvSpPr txBox="1">
            <a:spLocks/>
          </p:cNvSpPr>
          <p:nvPr/>
        </p:nvSpPr>
        <p:spPr>
          <a:xfrm>
            <a:off x="7611987" y="1332896"/>
            <a:ext cx="2538790" cy="4547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18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*</a:t>
            </a:r>
            <a:r>
              <a:rPr lang="ko-KR" altLang="en-US" sz="18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 연미복</a:t>
            </a:r>
          </a:p>
        </p:txBody>
      </p:sp>
      <p:sp>
        <p:nvSpPr>
          <p:cNvPr id="12" name="제목 1">
            <a:extLst>
              <a:ext uri="{FF2B5EF4-FFF2-40B4-BE49-F238E27FC236}">
                <a16:creationId xmlns:a16="http://schemas.microsoft.com/office/drawing/2014/main" id="{65B84935-0522-EFA7-DDD2-3C583140BAC8}"/>
              </a:ext>
            </a:extLst>
          </p:cNvPr>
          <p:cNvSpPr txBox="1">
            <a:spLocks/>
          </p:cNvSpPr>
          <p:nvPr/>
        </p:nvSpPr>
        <p:spPr>
          <a:xfrm>
            <a:off x="8326966" y="2974219"/>
            <a:ext cx="2538790" cy="4547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18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*</a:t>
            </a:r>
            <a:r>
              <a:rPr lang="ko-KR" altLang="en-US" sz="18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 이별의 노래</a:t>
            </a:r>
          </a:p>
        </p:txBody>
      </p:sp>
      <p:sp>
        <p:nvSpPr>
          <p:cNvPr id="13" name="제목 1">
            <a:extLst>
              <a:ext uri="{FF2B5EF4-FFF2-40B4-BE49-F238E27FC236}">
                <a16:creationId xmlns:a16="http://schemas.microsoft.com/office/drawing/2014/main" id="{8528D1DB-FF57-74E8-587F-188A88CACFD6}"/>
              </a:ext>
            </a:extLst>
          </p:cNvPr>
          <p:cNvSpPr txBox="1">
            <a:spLocks/>
          </p:cNvSpPr>
          <p:nvPr/>
        </p:nvSpPr>
        <p:spPr>
          <a:xfrm>
            <a:off x="8382602" y="4659087"/>
            <a:ext cx="3194960" cy="9942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18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* </a:t>
            </a:r>
            <a:r>
              <a:rPr lang="ko-KR" altLang="en-US" sz="18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여인을 </a:t>
            </a:r>
            <a:r>
              <a:rPr lang="ko-KR" altLang="en-US" sz="1800" b="1" dirty="0" err="1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바꿀때</a:t>
            </a:r>
            <a:r>
              <a:rPr lang="ko-KR" altLang="en-US" sz="18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 마다 명작이 탄생했다</a:t>
            </a:r>
          </a:p>
        </p:txBody>
      </p:sp>
      <p:sp>
        <p:nvSpPr>
          <p:cNvPr id="14" name="제목 1">
            <a:extLst>
              <a:ext uri="{FF2B5EF4-FFF2-40B4-BE49-F238E27FC236}">
                <a16:creationId xmlns:a16="http://schemas.microsoft.com/office/drawing/2014/main" id="{2B0D7328-83C9-F2E0-D2B8-94D57769DAB0}"/>
              </a:ext>
            </a:extLst>
          </p:cNvPr>
          <p:cNvSpPr txBox="1">
            <a:spLocks/>
          </p:cNvSpPr>
          <p:nvPr/>
        </p:nvSpPr>
        <p:spPr>
          <a:xfrm>
            <a:off x="3963910" y="5951499"/>
            <a:ext cx="4264177" cy="7389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18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*</a:t>
            </a:r>
            <a:r>
              <a:rPr lang="ko-KR" altLang="en-US" sz="18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 인류 역사상 가장 악명높은 바람둥이</a:t>
            </a:r>
          </a:p>
        </p:txBody>
      </p:sp>
      <p:sp>
        <p:nvSpPr>
          <p:cNvPr id="15" name="제목 1">
            <a:extLst>
              <a:ext uri="{FF2B5EF4-FFF2-40B4-BE49-F238E27FC236}">
                <a16:creationId xmlns:a16="http://schemas.microsoft.com/office/drawing/2014/main" id="{7A57612A-88AC-9D51-665D-1A471953F7C4}"/>
              </a:ext>
            </a:extLst>
          </p:cNvPr>
          <p:cNvSpPr txBox="1">
            <a:spLocks/>
          </p:cNvSpPr>
          <p:nvPr/>
        </p:nvSpPr>
        <p:spPr>
          <a:xfrm>
            <a:off x="1326242" y="1410306"/>
            <a:ext cx="2538790" cy="4547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18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*</a:t>
            </a:r>
            <a:r>
              <a:rPr lang="ko-KR" altLang="en-US" sz="18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altLang="ko-KR" sz="18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122</a:t>
            </a:r>
            <a:r>
              <a:rPr lang="ko-KR" altLang="en-US" sz="18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명</a:t>
            </a:r>
          </a:p>
        </p:txBody>
      </p:sp>
      <p:sp>
        <p:nvSpPr>
          <p:cNvPr id="16" name="제목 1">
            <a:extLst>
              <a:ext uri="{FF2B5EF4-FFF2-40B4-BE49-F238E27FC236}">
                <a16:creationId xmlns:a16="http://schemas.microsoft.com/office/drawing/2014/main" id="{2BBEB0A3-8C48-311A-7949-83FE05C50C2D}"/>
              </a:ext>
            </a:extLst>
          </p:cNvPr>
          <p:cNvSpPr txBox="1">
            <a:spLocks/>
          </p:cNvSpPr>
          <p:nvPr/>
        </p:nvSpPr>
        <p:spPr>
          <a:xfrm>
            <a:off x="543077" y="3057677"/>
            <a:ext cx="2538790" cy="4547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18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* </a:t>
            </a:r>
            <a:r>
              <a:rPr lang="ko-KR" altLang="en-US" sz="18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세기의 바람둥이</a:t>
            </a:r>
            <a:endParaRPr lang="en-US" altLang="ko-KR" sz="1800" b="1" dirty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endParaRPr>
          </a:p>
          <a:p>
            <a:pPr algn="ctr"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endParaRPr lang="ko-KR" altLang="en-US" sz="1800" b="1" dirty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제목 1">
            <a:extLst>
              <a:ext uri="{FF2B5EF4-FFF2-40B4-BE49-F238E27FC236}">
                <a16:creationId xmlns:a16="http://schemas.microsoft.com/office/drawing/2014/main" id="{5265DB19-90F9-23EC-638F-4E5440BC9E5B}"/>
              </a:ext>
            </a:extLst>
          </p:cNvPr>
          <p:cNvSpPr txBox="1">
            <a:spLocks/>
          </p:cNvSpPr>
          <p:nvPr/>
        </p:nvSpPr>
        <p:spPr>
          <a:xfrm>
            <a:off x="1068009" y="4855030"/>
            <a:ext cx="2538790" cy="4547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18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*</a:t>
            </a:r>
            <a:r>
              <a:rPr lang="ko-KR" altLang="en-US" sz="18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 사랑은 첫눈에 반하다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D4A937D3-3D64-0386-BE7C-63A42CD11364}"/>
              </a:ext>
            </a:extLst>
          </p:cNvPr>
          <p:cNvSpPr/>
          <p:nvPr/>
        </p:nvSpPr>
        <p:spPr>
          <a:xfrm rot="5400000">
            <a:off x="-2739158" y="3325558"/>
            <a:ext cx="5997438" cy="206884"/>
          </a:xfrm>
          <a:prstGeom prst="rect">
            <a:avLst/>
          </a:prstGeom>
          <a:solidFill>
            <a:srgbClr val="740A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71A31DE3-8513-4C8E-9C56-02098022CEE1}"/>
              </a:ext>
            </a:extLst>
          </p:cNvPr>
          <p:cNvSpPr/>
          <p:nvPr/>
        </p:nvSpPr>
        <p:spPr>
          <a:xfrm rot="5400000">
            <a:off x="8934590" y="3325558"/>
            <a:ext cx="5997438" cy="2068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480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603EEFE-35AC-ED77-0ADA-CC7E27447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870" y="187102"/>
            <a:ext cx="10851416" cy="1325563"/>
          </a:xfrm>
        </p:spPr>
        <p:txBody>
          <a:bodyPr>
            <a:normAutofit/>
          </a:bodyPr>
          <a:lstStyle/>
          <a:p>
            <a:r>
              <a:rPr lang="en-US" altLang="ko-KR" sz="4000" b="1" dirty="0"/>
              <a:t>Johann Wolfgang Von Goethe </a:t>
            </a:r>
            <a:r>
              <a:rPr lang="en-US" altLang="ko-KR" sz="2800" dirty="0"/>
              <a:t>(1749~1832)</a:t>
            </a:r>
            <a:endParaRPr lang="ko-KR" altLang="en-US" sz="40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60A1A8D-CE7E-DA0B-BB8C-20D73B335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9679819" cy="11594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4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“</a:t>
            </a:r>
            <a:r>
              <a:rPr lang="ko-KR" altLang="en-US" sz="24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배는 항구에 </a:t>
            </a:r>
            <a:r>
              <a:rPr lang="ko-KR" altLang="en-US" sz="2400" b="1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있을때</a:t>
            </a:r>
            <a:r>
              <a:rPr lang="ko-KR" altLang="en-US" sz="24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 가장 안전하지만</a:t>
            </a:r>
            <a:endParaRPr lang="en-US" altLang="ko-KR" sz="24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24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                                                 그것이 존재의 이유는 아니다</a:t>
            </a:r>
            <a:r>
              <a:rPr lang="en-US" altLang="ko-KR" sz="24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＂</a:t>
            </a:r>
            <a:endParaRPr lang="ko-KR" altLang="en-US" sz="24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AD1E2F-F526-DEAA-B9A4-6EC68D79A44F}"/>
              </a:ext>
            </a:extLst>
          </p:cNvPr>
          <p:cNvSpPr txBox="1"/>
          <p:nvPr/>
        </p:nvSpPr>
        <p:spPr>
          <a:xfrm>
            <a:off x="1446590" y="2985105"/>
            <a:ext cx="8766629" cy="1417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2000" spc="-150" dirty="0"/>
              <a:t>파우스트 </a:t>
            </a:r>
            <a:r>
              <a:rPr lang="en-US" altLang="ko-KR" sz="2000" spc="-150" dirty="0"/>
              <a:t>– </a:t>
            </a:r>
            <a:r>
              <a:rPr lang="ko-KR" altLang="en-US" sz="2000" spc="-150" dirty="0" err="1"/>
              <a:t>그레트</a:t>
            </a:r>
            <a:r>
              <a:rPr lang="ko-KR" altLang="en-US" sz="2000" spc="-150" dirty="0"/>
              <a:t> 헨 </a:t>
            </a:r>
            <a:r>
              <a:rPr lang="en-US" altLang="ko-KR" sz="2000" spc="-150" dirty="0"/>
              <a:t>– 16</a:t>
            </a:r>
            <a:r>
              <a:rPr lang="ko-KR" altLang="en-US" sz="2000" spc="-150" dirty="0"/>
              <a:t>세 첫사랑</a:t>
            </a:r>
            <a:endParaRPr lang="en-US" altLang="ko-KR" sz="2000" spc="-150" dirty="0"/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2000" spc="-150" dirty="0"/>
              <a:t>젊은 </a:t>
            </a:r>
            <a:r>
              <a:rPr lang="ko-KR" altLang="en-US" sz="2000" spc="-150" dirty="0" err="1"/>
              <a:t>베르테르의</a:t>
            </a:r>
            <a:r>
              <a:rPr lang="ko-KR" altLang="en-US" sz="2000" spc="-150" dirty="0"/>
              <a:t> 슬픔 </a:t>
            </a:r>
            <a:r>
              <a:rPr lang="en-US" altLang="ko-KR" sz="2000" spc="-150" dirty="0"/>
              <a:t>- </a:t>
            </a:r>
            <a:r>
              <a:rPr lang="ko-KR" altLang="en-US" sz="2000" spc="-150" dirty="0" err="1"/>
              <a:t>샤를롯테</a:t>
            </a:r>
            <a:r>
              <a:rPr lang="ko-KR" altLang="en-US" sz="2000" spc="-150" dirty="0"/>
              <a:t> </a:t>
            </a:r>
            <a:r>
              <a:rPr lang="en-US" altLang="ko-KR" sz="2000" spc="-150" dirty="0"/>
              <a:t>– 20</a:t>
            </a:r>
            <a:r>
              <a:rPr lang="ko-KR" altLang="en-US" sz="2000" spc="-150" dirty="0"/>
              <a:t>대초 친구의 아내 </a:t>
            </a:r>
            <a:r>
              <a:rPr lang="en-US" altLang="ko-KR" sz="2000" spc="-150" dirty="0"/>
              <a:t>– ‘</a:t>
            </a:r>
            <a:r>
              <a:rPr lang="ko-KR" altLang="en-US" sz="2000" spc="-150" dirty="0" err="1"/>
              <a:t>쉴새</a:t>
            </a:r>
            <a:r>
              <a:rPr lang="ko-KR" altLang="en-US" sz="2000" spc="-150" dirty="0"/>
              <a:t> 없는 사랑</a:t>
            </a:r>
            <a:r>
              <a:rPr lang="en-US" altLang="ko-KR" sz="2000" spc="-150" dirty="0"/>
              <a:t>’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2000" spc="-150" dirty="0" err="1"/>
              <a:t>울리케</a:t>
            </a:r>
            <a:r>
              <a:rPr lang="ko-KR" altLang="en-US" sz="2000" spc="-150" dirty="0"/>
              <a:t> </a:t>
            </a:r>
            <a:r>
              <a:rPr lang="en-US" altLang="ko-KR" sz="2000" spc="-150" dirty="0"/>
              <a:t>- 『</a:t>
            </a:r>
            <a:r>
              <a:rPr lang="ko-KR" altLang="en-US" sz="2000" spc="-150" dirty="0" err="1"/>
              <a:t>마리엔바트의</a:t>
            </a:r>
            <a:r>
              <a:rPr lang="ko-KR" altLang="en-US" sz="2000" spc="-150" dirty="0"/>
              <a:t> 비가</a:t>
            </a:r>
            <a:r>
              <a:rPr lang="en-US" altLang="ko-KR" sz="2000" spc="-150" dirty="0"/>
              <a:t>』 - 74</a:t>
            </a:r>
            <a:r>
              <a:rPr lang="ko-KR" altLang="en-US" sz="2000" spc="-150" dirty="0"/>
              <a:t>세 청혼</a:t>
            </a:r>
            <a:endParaRPr lang="en-US" altLang="ko-KR" sz="2000" spc="-1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CA3900-8191-6A98-7688-8523AACBF8A4}"/>
              </a:ext>
            </a:extLst>
          </p:cNvPr>
          <p:cNvSpPr txBox="1"/>
          <p:nvPr/>
        </p:nvSpPr>
        <p:spPr>
          <a:xfrm>
            <a:off x="1446590" y="4844182"/>
            <a:ext cx="6771405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‘</a:t>
            </a:r>
            <a:r>
              <a:rPr lang="ko-KR" altLang="en-US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이 성냥개비의 불이 타는 동안만이라도 따님과 함께 있게 해주십시오</a:t>
            </a:r>
            <a:r>
              <a:rPr lang="en-US" altLang="ko-KR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. ’</a:t>
            </a:r>
          </a:p>
        </p:txBody>
      </p:sp>
      <p:sp>
        <p:nvSpPr>
          <p:cNvPr id="6" name="화살표: 위쪽 5">
            <a:extLst>
              <a:ext uri="{FF2B5EF4-FFF2-40B4-BE49-F238E27FC236}">
                <a16:creationId xmlns:a16="http://schemas.microsoft.com/office/drawing/2014/main" id="{BF4ED1C3-922D-108B-1F36-BD5E02E4D6D0}"/>
              </a:ext>
            </a:extLst>
          </p:cNvPr>
          <p:cNvSpPr/>
          <p:nvPr/>
        </p:nvSpPr>
        <p:spPr>
          <a:xfrm>
            <a:off x="2186819" y="4454631"/>
            <a:ext cx="154819" cy="261257"/>
          </a:xfrm>
          <a:prstGeom prst="upArrow">
            <a:avLst/>
          </a:prstGeom>
          <a:solidFill>
            <a:srgbClr val="740A0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5B016AFC-1B2F-3D20-BD5D-9D714D57EB9F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8217995" y="5028848"/>
            <a:ext cx="514525" cy="0"/>
          </a:xfrm>
          <a:prstGeom prst="straightConnector1">
            <a:avLst/>
          </a:prstGeom>
          <a:ln w="38100">
            <a:solidFill>
              <a:srgbClr val="740A0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A1CF4BA-8AB6-2148-15F0-AE5067B46D44}"/>
              </a:ext>
            </a:extLst>
          </p:cNvPr>
          <p:cNvSpPr txBox="1"/>
          <p:nvPr/>
        </p:nvSpPr>
        <p:spPr>
          <a:xfrm>
            <a:off x="8867986" y="4862363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pc="-150" dirty="0" err="1"/>
              <a:t>레베초프</a:t>
            </a:r>
            <a:endParaRPr lang="ko-KR" altLang="en-US" spc="-150" dirty="0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4A0FDA31-556F-1F62-CB58-ED31E75F0C29}"/>
              </a:ext>
            </a:extLst>
          </p:cNvPr>
          <p:cNvSpPr/>
          <p:nvPr/>
        </p:nvSpPr>
        <p:spPr>
          <a:xfrm>
            <a:off x="32164" y="1318758"/>
            <a:ext cx="8185831" cy="144282"/>
          </a:xfrm>
          <a:prstGeom prst="rect">
            <a:avLst/>
          </a:prstGeom>
          <a:solidFill>
            <a:srgbClr val="740A0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4653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F8D6ACF-4323-BF98-4773-014BF2B8E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/>
              <a:t>『</a:t>
            </a:r>
            <a:r>
              <a:rPr lang="ko-KR" altLang="en-US" dirty="0" err="1"/>
              <a:t>마리엔바트의</a:t>
            </a:r>
            <a:r>
              <a:rPr lang="ko-KR" altLang="en-US" dirty="0"/>
              <a:t> 비가</a:t>
            </a:r>
            <a:r>
              <a:rPr lang="en-US" altLang="ko-KR" dirty="0"/>
              <a:t>(</a:t>
            </a:r>
            <a:r>
              <a:rPr lang="ko-KR" altLang="en-US" dirty="0"/>
              <a:t>悲歌</a:t>
            </a:r>
            <a:r>
              <a:rPr lang="en-US" altLang="ko-KR" dirty="0"/>
              <a:t>)』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A708C2E-40DA-5A43-9E76-86C97FF289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3742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lnSpc>
                <a:spcPct val="110000"/>
              </a:lnSpc>
              <a:buNone/>
            </a:pPr>
            <a:r>
              <a:rPr lang="ko-KR" altLang="en-US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꽃이 모두 져버린 이날</a:t>
            </a:r>
            <a:endParaRPr lang="en-US" altLang="ko-KR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 algn="ctr">
              <a:lnSpc>
                <a:spcPct val="110000"/>
              </a:lnSpc>
              <a:buNone/>
            </a:pPr>
            <a:r>
              <a:rPr lang="ko-KR" altLang="en-US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다시 만나기를 희망 할 수 있을까</a:t>
            </a:r>
            <a:r>
              <a:rPr lang="en-US" altLang="ko-KR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?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ko-KR" altLang="en-US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천국과 지옥이 네 앞에 두 팔을 벌리고 있다</a:t>
            </a:r>
            <a:r>
              <a:rPr lang="en-US" altLang="ko-KR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.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ko-KR" altLang="en-US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사람의 마음은 얼마나 변덕스러운지</a:t>
            </a:r>
            <a:r>
              <a:rPr lang="en-US" altLang="ko-KR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!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ko-KR" altLang="en-US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더 이상 절망하지 말라</a:t>
            </a:r>
            <a:r>
              <a:rPr lang="en-US" altLang="ko-KR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!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ko-KR" altLang="en-US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그녀가 천국의 문으로 들어와</a:t>
            </a:r>
            <a:endParaRPr lang="en-US" altLang="ko-KR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 algn="ctr">
              <a:lnSpc>
                <a:spcPct val="110000"/>
              </a:lnSpc>
              <a:buNone/>
            </a:pPr>
            <a:r>
              <a:rPr lang="ko-KR" altLang="en-US" b="1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두팔로</a:t>
            </a:r>
            <a:r>
              <a:rPr lang="ko-KR" altLang="en-US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 너를 </a:t>
            </a:r>
            <a:r>
              <a:rPr lang="ko-KR" altLang="en-US" b="1" spc="-150" dirty="0" err="1">
                <a:latin typeface="바탕" panose="02030600000101010101" pitchFamily="18" charset="-127"/>
                <a:ea typeface="바탕" panose="02030600000101010101" pitchFamily="18" charset="-127"/>
              </a:rPr>
              <a:t>안아주리라</a:t>
            </a:r>
            <a:r>
              <a:rPr lang="en-US" altLang="ko-KR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.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en-US" altLang="ko-KR" sz="15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.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en-US" altLang="ko-KR" sz="15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.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en-US" altLang="ko-KR" sz="15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.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ko-KR" altLang="en-US" sz="2100" b="1" spc="-150" dirty="0">
                <a:latin typeface="바탕" panose="02030600000101010101" pitchFamily="18" charset="-127"/>
                <a:ea typeface="바탕" panose="02030600000101010101" pitchFamily="18" charset="-127"/>
              </a:rPr>
              <a:t>하략</a:t>
            </a:r>
            <a:endParaRPr lang="en-US" altLang="ko-KR" sz="2100" b="1" spc="-150" dirty="0">
              <a:latin typeface="바탕" panose="02030600000101010101" pitchFamily="18" charset="-127"/>
              <a:ea typeface="바탕" panose="0203060000010101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9452C4F7-D276-029B-615C-721799F48790}"/>
              </a:ext>
            </a:extLst>
          </p:cNvPr>
          <p:cNvSpPr/>
          <p:nvPr/>
        </p:nvSpPr>
        <p:spPr>
          <a:xfrm>
            <a:off x="1991360" y="1429544"/>
            <a:ext cx="8209280" cy="221456"/>
          </a:xfrm>
          <a:prstGeom prst="rect">
            <a:avLst/>
          </a:prstGeom>
          <a:solidFill>
            <a:srgbClr val="740A0A"/>
          </a:solidFill>
          <a:ln>
            <a:solidFill>
              <a:srgbClr val="740A0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5845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TM04033937[[fn=비행기 구름]]</Template>
  <TotalTime>1071</TotalTime>
  <Words>894</Words>
  <Application>Microsoft Office PowerPoint</Application>
  <PresentationFormat>와이드스크린</PresentationFormat>
  <Paragraphs>214</Paragraphs>
  <Slides>17</Slides>
  <Notes>2</Notes>
  <HiddenSlides>0</HiddenSlides>
  <MMClips>1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1" baseType="lpstr">
      <vt:lpstr>맑은 고딕</vt:lpstr>
      <vt:lpstr>바탕</vt:lpstr>
      <vt:lpstr>Arial</vt:lpstr>
      <vt:lpstr>Office 테마</vt:lpstr>
      <vt:lpstr>문학의 꽃으로 피어난  Love Story</vt:lpstr>
      <vt:lpstr>나와 나타샤와 흰 당나귀</vt:lpstr>
      <vt:lpstr>PowerPoint 프레젠테이션</vt:lpstr>
      <vt:lpstr>에로스(Eros)와 아가페(Agape)</vt:lpstr>
      <vt:lpstr>“가장 아름다운 여신에게” 에리스가 던진 황금 사과는 유혹이었다</vt:lpstr>
      <vt:lpstr>PowerPoint 프레젠테이션</vt:lpstr>
      <vt:lpstr>* ‘란＇이와 ‘자야’ (子夜)</vt:lpstr>
      <vt:lpstr>Johann Wolfgang Von Goethe (1749~1832)</vt:lpstr>
      <vt:lpstr>『마리엔바트의 비가(悲歌)』</vt:lpstr>
      <vt:lpstr>Pablo Picasso (1881~1973)</vt:lpstr>
      <vt:lpstr>PowerPoint 프레젠테이션</vt:lpstr>
      <vt:lpstr>백석(1912 – 1996)   여류시인들의 워너비 (Wannabe)</vt:lpstr>
      <vt:lpstr>백석의 사랑 1 – ‘무너진 사랑탑아＇</vt:lpstr>
      <vt:lpstr>백석의 사랑 2 함흥관에서</vt:lpstr>
      <vt:lpstr>PowerPoint 프레젠테이션</vt:lpstr>
      <vt:lpstr>자야(子夜) - ‘ 1000억이 그사람 시한줄 만도 못해 ’</vt:lpstr>
      <vt:lpstr>박목월 (박영종 1915~1978)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Kwon Kilim</dc:creator>
  <cp:lastModifiedBy>Kwon Kilim</cp:lastModifiedBy>
  <cp:revision>8</cp:revision>
  <dcterms:created xsi:type="dcterms:W3CDTF">2025-09-15T06:30:13Z</dcterms:created>
  <dcterms:modified xsi:type="dcterms:W3CDTF">2025-10-13T03:08:34Z</dcterms:modified>
</cp:coreProperties>
</file>