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1"/>
  </p:notesMasterIdLst>
  <p:sldIdLst>
    <p:sldId id="256" r:id="rId2"/>
    <p:sldId id="258" r:id="rId3"/>
    <p:sldId id="259" r:id="rId4"/>
    <p:sldId id="260" r:id="rId5"/>
    <p:sldId id="268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9" r:id="rId14"/>
    <p:sldId id="270" r:id="rId15"/>
    <p:sldId id="272" r:id="rId16"/>
    <p:sldId id="358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361" r:id="rId25"/>
    <p:sldId id="359" r:id="rId26"/>
    <p:sldId id="360" r:id="rId27"/>
    <p:sldId id="362" r:id="rId28"/>
    <p:sldId id="280" r:id="rId29"/>
    <p:sldId id="281" r:id="rId30"/>
    <p:sldId id="363" r:id="rId31"/>
    <p:sldId id="364" r:id="rId32"/>
    <p:sldId id="365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366" r:id="rId47"/>
    <p:sldId id="295" r:id="rId48"/>
    <p:sldId id="296" r:id="rId49"/>
    <p:sldId id="297" r:id="rId50"/>
    <p:sldId id="298" r:id="rId51"/>
    <p:sldId id="299" r:id="rId52"/>
    <p:sldId id="389" r:id="rId53"/>
    <p:sldId id="390" r:id="rId54"/>
    <p:sldId id="405" r:id="rId55"/>
    <p:sldId id="406" r:id="rId56"/>
    <p:sldId id="397" r:id="rId57"/>
    <p:sldId id="398" r:id="rId58"/>
    <p:sldId id="399" r:id="rId59"/>
    <p:sldId id="400" r:id="rId60"/>
    <p:sldId id="401" r:id="rId61"/>
    <p:sldId id="402" r:id="rId62"/>
    <p:sldId id="403" r:id="rId63"/>
    <p:sldId id="391" r:id="rId64"/>
    <p:sldId id="392" r:id="rId65"/>
    <p:sldId id="404" r:id="rId66"/>
    <p:sldId id="367" r:id="rId67"/>
    <p:sldId id="300" r:id="rId68"/>
    <p:sldId id="301" r:id="rId69"/>
    <p:sldId id="302" r:id="rId70"/>
    <p:sldId id="303" r:id="rId71"/>
    <p:sldId id="304" r:id="rId72"/>
    <p:sldId id="305" r:id="rId73"/>
    <p:sldId id="306" r:id="rId74"/>
    <p:sldId id="307" r:id="rId75"/>
    <p:sldId id="308" r:id="rId76"/>
    <p:sldId id="309" r:id="rId77"/>
    <p:sldId id="370" r:id="rId78"/>
    <p:sldId id="374" r:id="rId79"/>
    <p:sldId id="371" r:id="rId80"/>
    <p:sldId id="372" r:id="rId81"/>
    <p:sldId id="384" r:id="rId82"/>
    <p:sldId id="373" r:id="rId83"/>
    <p:sldId id="375" r:id="rId84"/>
    <p:sldId id="376" r:id="rId85"/>
    <p:sldId id="377" r:id="rId86"/>
    <p:sldId id="378" r:id="rId87"/>
    <p:sldId id="379" r:id="rId88"/>
    <p:sldId id="380" r:id="rId89"/>
    <p:sldId id="381" r:id="rId90"/>
    <p:sldId id="310" r:id="rId91"/>
    <p:sldId id="368" r:id="rId92"/>
    <p:sldId id="369" r:id="rId93"/>
    <p:sldId id="311" r:id="rId94"/>
    <p:sldId id="386" r:id="rId95"/>
    <p:sldId id="385" r:id="rId96"/>
    <p:sldId id="387" r:id="rId97"/>
    <p:sldId id="388" r:id="rId98"/>
    <p:sldId id="312" r:id="rId99"/>
    <p:sldId id="407" r:id="rId10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계정" initials="M계" lastIdx="1" clrIdx="0">
    <p:extLst>
      <p:ext uri="{19B8F6BF-5375-455C-9EA6-DF929625EA0E}">
        <p15:presenceInfo xmlns:p15="http://schemas.microsoft.com/office/powerpoint/2012/main" userId="7023b1f9e636e56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6-23T13:33:08.487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EAED4-1335-47B2-9713-A0CEA42A0A0D}" type="datetimeFigureOut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6EA94-A0BA-40BC-A227-34AED63937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4993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6EA94-A0BA-40BC-A227-34AED639377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651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6EA94-A0BA-40BC-A227-34AED6393776}" type="slidenum">
              <a:rPr lang="ko-KR" altLang="en-US" smtClean="0"/>
              <a:t>52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353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A8E32-CB0A-4911-8CAF-DD2AB6658F70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512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85DB-D6B9-47FB-8C84-3D39873C0B79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335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091DF-3169-4FA2-82FA-4D4DE8BD7EBE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054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8EB2-665D-43F3-AE86-AAA0F11FAB90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4083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4859-3402-4472-B11F-96C6A8C1AB6B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0377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F000-EF15-4C34-A8C5-09EC6D070E0D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3532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FE68B-9D67-4EFE-B49D-79B468486DA2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0009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E8480-11D8-45A9-AF3F-7795C82281DA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8025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87FA5-6B34-4BDF-826E-A6E97D6E850F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1172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D857-EB99-4D5E-9D02-F4B30A72EF08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001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3A6-FCEA-4689-B68A-DFB198AACB1C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192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097B0-D262-45FD-AB7B-D01837597408}" type="datetime1">
              <a:rPr lang="ko-KR" altLang="en-US" smtClean="0"/>
              <a:t>2025-10-27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FE702-21AF-4048-B818-E51391BB07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516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.blog.naver.com/PostView.naver?isHttpsRedirect=true&amp;blogId=mjeilee&amp;logNo=222237417169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image" Target="../media/image87.jpg"/><Relationship Id="rId4" Type="http://schemas.openxmlformats.org/officeDocument/2006/relationships/image" Target="../media/image86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7" Type="http://schemas.openxmlformats.org/officeDocument/2006/relationships/image" Target="../media/image109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youtube.com/shorts/IMls6_FiqHY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jpe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jpeg"/><Relationship Id="rId3" Type="http://schemas.openxmlformats.org/officeDocument/2006/relationships/image" Target="../media/image121.jpeg"/><Relationship Id="rId7" Type="http://schemas.openxmlformats.org/officeDocument/2006/relationships/image" Target="../media/image125.jpe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jpeg"/><Relationship Id="rId5" Type="http://schemas.openxmlformats.org/officeDocument/2006/relationships/image" Target="../media/image123.jpeg"/><Relationship Id="rId4" Type="http://schemas.openxmlformats.org/officeDocument/2006/relationships/image" Target="../media/image122.jpeg"/><Relationship Id="rId9" Type="http://schemas.openxmlformats.org/officeDocument/2006/relationships/image" Target="../media/image127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jpeg"/><Relationship Id="rId5" Type="http://schemas.openxmlformats.org/officeDocument/2006/relationships/image" Target="../media/image131.jpeg"/><Relationship Id="rId4" Type="http://schemas.openxmlformats.org/officeDocument/2006/relationships/image" Target="../media/image130.jpe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g"/><Relationship Id="rId2" Type="http://schemas.openxmlformats.org/officeDocument/2006/relationships/image" Target="../media/image134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P0cWt6XjEZE" TargetMode="Externa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jpeg"/><Relationship Id="rId4" Type="http://schemas.openxmlformats.org/officeDocument/2006/relationships/image" Target="../media/image144.jpe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9.jpg"/><Relationship Id="rId4" Type="http://schemas.openxmlformats.org/officeDocument/2006/relationships/image" Target="../media/image148.jpe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3.jpeg"/><Relationship Id="rId4" Type="http://schemas.openxmlformats.org/officeDocument/2006/relationships/image" Target="../media/image152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7.jpeg"/><Relationship Id="rId4" Type="http://schemas.openxmlformats.org/officeDocument/2006/relationships/image" Target="../media/image156.jpe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g"/><Relationship Id="rId2" Type="http://schemas.openxmlformats.org/officeDocument/2006/relationships/image" Target="../media/image15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g"/><Relationship Id="rId2" Type="http://schemas.openxmlformats.org/officeDocument/2006/relationships/image" Target="../media/image16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3.jp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jpg"/><Relationship Id="rId2" Type="http://schemas.openxmlformats.org/officeDocument/2006/relationships/image" Target="../media/image16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7.jpeg"/><Relationship Id="rId4" Type="http://schemas.openxmlformats.org/officeDocument/2006/relationships/image" Target="../media/image166.jpe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jpg"/><Relationship Id="rId2" Type="http://schemas.openxmlformats.org/officeDocument/2006/relationships/image" Target="../media/image169.jp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g"/><Relationship Id="rId2" Type="http://schemas.openxmlformats.org/officeDocument/2006/relationships/image" Target="../media/image17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3.jp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eg"/><Relationship Id="rId2" Type="http://schemas.openxmlformats.org/officeDocument/2006/relationships/image" Target="../media/image174.jp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jp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jpeg"/><Relationship Id="rId2" Type="http://schemas.openxmlformats.org/officeDocument/2006/relationships/image" Target="../media/image17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9.jpe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7.jpeg"/><Relationship Id="rId4" Type="http://schemas.openxmlformats.org/officeDocument/2006/relationships/image" Target="../media/image186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jpeg"/><Relationship Id="rId2" Type="http://schemas.openxmlformats.org/officeDocument/2006/relationships/image" Target="../media/image18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4r4WqLBf-mc" TargetMode="Externa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jpg"/><Relationship Id="rId2" Type="http://schemas.openxmlformats.org/officeDocument/2006/relationships/image" Target="../media/image19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2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jpg"/><Relationship Id="rId2" Type="http://schemas.openxmlformats.org/officeDocument/2006/relationships/image" Target="../media/image195.jpe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jpeg"/><Relationship Id="rId2" Type="http://schemas.openxmlformats.org/officeDocument/2006/relationships/image" Target="../media/image19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9.jpe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jpeg"/><Relationship Id="rId2" Type="http://schemas.openxmlformats.org/officeDocument/2006/relationships/image" Target="../media/image20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UUKngNulpI4" TargetMode="External"/><Relationship Id="rId5" Type="http://schemas.openxmlformats.org/officeDocument/2006/relationships/image" Target="../media/image203.jpeg"/><Relationship Id="rId4" Type="http://schemas.openxmlformats.org/officeDocument/2006/relationships/image" Target="../media/image202.jpe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4000">
              <a:schemeClr val="accent1">
                <a:lumMod val="5000"/>
                <a:lumOff val="95000"/>
              </a:schemeClr>
            </a:gs>
            <a:gs pos="4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/>
            </a:r>
            <a:br>
              <a:rPr lang="en-US" altLang="ko-KR" sz="36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</a:br>
            <a:r>
              <a:rPr lang="en-US" altLang="ko-KR" sz="36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/>
            </a:r>
            <a:br>
              <a:rPr lang="en-US" altLang="ko-KR" sz="36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</a:b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예술의 빛과 그림자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82271" y="4624015"/>
            <a:ext cx="9144000" cy="1655762"/>
          </a:xfrm>
        </p:spPr>
        <p:txBody>
          <a:bodyPr>
            <a:normAutofit fontScale="77500" lnSpcReduction="20000"/>
          </a:bodyPr>
          <a:lstStyle/>
          <a:p>
            <a:endParaRPr lang="en-US" altLang="ko-KR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endParaRPr lang="en-US" altLang="ko-KR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r>
              <a:rPr lang="ko-KR" altLang="en-US" b="1" dirty="0" err="1" smtClean="0">
                <a:latin typeface="굴림" panose="020B0600000101010101" pitchFamily="50" charset="-127"/>
                <a:ea typeface="굴림" panose="020B0600000101010101" pitchFamily="50" charset="-127"/>
                <a:cs typeface="함초롬바탕" panose="02030604000101010101" pitchFamily="18" charset="-127"/>
              </a:rPr>
              <a:t>이응노미술관장</a:t>
            </a:r>
            <a:endParaRPr lang="en-US" altLang="ko-KR" b="1" dirty="0" smtClean="0">
              <a:latin typeface="굴림" panose="020B0600000101010101" pitchFamily="50" charset="-127"/>
              <a:ea typeface="굴림" panose="020B0600000101010101" pitchFamily="50" charset="-127"/>
              <a:cs typeface="함초롬바탕" panose="02030604000101010101" pitchFamily="18" charset="-127"/>
            </a:endParaRPr>
          </a:p>
          <a:p>
            <a:r>
              <a:rPr lang="ko-KR" altLang="en-US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endParaRPr lang="en-US" altLang="ko-KR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r>
              <a:rPr lang="ko-KR" altLang="en-US" b="1" dirty="0" err="1" smtClean="0">
                <a:latin typeface="굴림" panose="020B0600000101010101" pitchFamily="50" charset="-127"/>
                <a:ea typeface="굴림" panose="020B0600000101010101" pitchFamily="50" charset="-127"/>
                <a:cs typeface="함초롬바탕" panose="02030604000101010101" pitchFamily="18" charset="-127"/>
              </a:rPr>
              <a:t>이갑재</a:t>
            </a:r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  <a:cs typeface="함초롬바탕" panose="0203060400010101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009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804" y="1408413"/>
            <a:ext cx="2757022" cy="3901583"/>
          </a:xfrm>
        </p:spPr>
      </p:pic>
      <p:sp>
        <p:nvSpPr>
          <p:cNvPr id="5" name="TextBox 4"/>
          <p:cNvSpPr txBox="1"/>
          <p:nvPr/>
        </p:nvSpPr>
        <p:spPr>
          <a:xfrm>
            <a:off x="9183189" y="2860766"/>
            <a:ext cx="2795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１９７８．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청죽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888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025" y="1480882"/>
            <a:ext cx="1947513" cy="345864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617" y="1352199"/>
            <a:ext cx="2131404" cy="3587328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561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019" y="1502655"/>
            <a:ext cx="1876302" cy="3590646"/>
          </a:xfrm>
        </p:spPr>
      </p:pic>
      <p:sp>
        <p:nvSpPr>
          <p:cNvPr id="6" name="TextBox 5"/>
          <p:cNvSpPr txBox="1"/>
          <p:nvPr/>
        </p:nvSpPr>
        <p:spPr>
          <a:xfrm>
            <a:off x="8660674" y="3190085"/>
            <a:ext cx="2886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１９７５　대나무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7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675" y="1491810"/>
            <a:ext cx="1956513" cy="3874379"/>
          </a:xfrm>
        </p:spPr>
      </p:pic>
      <p:sp>
        <p:nvSpPr>
          <p:cNvPr id="5" name="TextBox 4"/>
          <p:cNvSpPr txBox="1"/>
          <p:nvPr/>
        </p:nvSpPr>
        <p:spPr>
          <a:xfrm>
            <a:off x="9030789" y="3259723"/>
            <a:ext cx="3161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１９７５　대나무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98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55" y="1682236"/>
            <a:ext cx="4674368" cy="2632070"/>
          </a:xfr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33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25137" y="1146356"/>
            <a:ext cx="4791891" cy="4351338"/>
          </a:xfrm>
        </p:spPr>
        <p:txBody>
          <a:bodyPr>
            <a:normAutofit fontScale="92500" lnSpcReduction="20000"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1936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33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</a:t>
            </a:r>
          </a:p>
          <a:p>
            <a:pPr fontAlgn="base">
              <a:lnSpc>
                <a:spcPct val="150000"/>
              </a:lnSpc>
            </a:pP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가을에 일본 유학을 떠났다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사설미술교육기관인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가와바타화학교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川端畵學校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일본화과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혼고회화연구소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本鄕繪畵硏究所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양화과에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등록하고 동양화와 서양화의 장점을 두루 공부하였다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뒤이어 일본화의 대가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마츠바야시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게이게츠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松林桂月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의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덴코화숙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天香畵塾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에 입문하여 그림을 배웠다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또 경제적인 문제를 해결하기 위해 도쿄 외곽 지역인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오지구의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후쿠로마치에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요미우리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신문배달소를 운영하였다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그리고 충남 고향의 조카들을 불러다가 신문 배달을 시키며 학교에 보내 교육받도록 하였다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한국이 일본의 식민지가 된 것은 젊은이들이 교육을 받지 못한 탓이라고 생각했기 때문이었다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960" y="1695699"/>
            <a:ext cx="3487471" cy="30342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5463" y="6021979"/>
            <a:ext cx="2625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１９３０년대　후반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58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63880" y="1002665"/>
            <a:ext cx="3806239" cy="4351338"/>
          </a:xfrm>
        </p:spPr>
        <p:txBody>
          <a:bodyPr>
            <a:normAutofit fontScale="92500" lnSpcReduction="20000"/>
          </a:bodyPr>
          <a:lstStyle/>
          <a:p>
            <a:pPr fontAlgn="base"/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１９４５년　４２세</a:t>
            </a:r>
            <a:endParaRPr lang="en-US" altLang="ko-KR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8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15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일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고향 홍성에서 해방을 맞이하였다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곧바로 서울로 상경하여 남산 밑에</a:t>
            </a:r>
          </a:p>
          <a:p>
            <a:pPr fontAlgn="base">
              <a:lnSpc>
                <a:spcPct val="150000"/>
              </a:lnSpc>
            </a:pP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화실을 갖춘 집을 마련하였다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작업실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사랑방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교육공간을 겸한 그의 화실은</a:t>
            </a:r>
          </a:p>
          <a:p>
            <a:pPr fontAlgn="base">
              <a:lnSpc>
                <a:spcPct val="150000"/>
              </a:lnSpc>
            </a:pP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처음에는 ‘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고암화실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’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로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불리었고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1949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9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 ‘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고암화숙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顧菴畵塾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)’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으로　확장되었다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45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세．　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3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홍익대학 미술학부의 주임교수가 되어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1950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6·25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전쟁이 일어날 무렵까지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동양화부를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지도하였다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/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036" y="1002666"/>
            <a:ext cx="2878070" cy="2168046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1" b="10162"/>
          <a:stretch/>
        </p:blipFill>
        <p:spPr>
          <a:xfrm>
            <a:off x="5931036" y="3491345"/>
            <a:ext cx="3074421" cy="18626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90412" y="5366859"/>
            <a:ext cx="1555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홍성 </a:t>
            </a:r>
            <a:r>
              <a:rPr lang="ko-KR" altLang="en-US" sz="14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이응노의</a:t>
            </a:r>
            <a:r>
              <a:rPr lang="ko-KR" altLang="en-US" sz="14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집</a:t>
            </a:r>
            <a:endParaRPr lang="ko-KR" altLang="en-US" sz="14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086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125" y="1739227"/>
            <a:ext cx="4160496" cy="2958329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419" y="1509166"/>
            <a:ext cx="4153988" cy="34184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11635" y="5904412"/>
            <a:ext cx="30567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１９５０년대　중반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384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024" y="1734188"/>
            <a:ext cx="3877439" cy="2848106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743" y="1461876"/>
            <a:ext cx="3149672" cy="3371381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5124403" y="5791118"/>
            <a:ext cx="2204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１９５０년대　중반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29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1446" y="1015728"/>
            <a:ext cx="4778829" cy="4351338"/>
          </a:xfrm>
        </p:spPr>
        <p:txBody>
          <a:bodyPr>
            <a:normAutofit fontScale="92500"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55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</a:t>
            </a: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3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프랑스로 떠나기 전 이를 기념하여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《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도불전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渡佛展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)》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을 열었다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〈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비원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秘苑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)〉, 〈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생맥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生脈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)〉, 〈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우후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雨後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)〉, 〈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해저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海底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)〉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등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60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여 점이 전시되었다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6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제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회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《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현대작가초대미술전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》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에 초대받아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〈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비장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秘藏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)〉, 〈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비원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〉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등을 출품하였다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12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26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일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부인 박인경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아들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이융세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李隆世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와 함께 프랑스로 떠났다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파리에서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주일가량 머물며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자크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라세뉴를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만난 뒤 다시 독일로 떠났다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독일 방문은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이응노를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후원하던 주한 독일대사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리하르트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헤르츠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(Richard Hertz)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의 주선으로 이루어졌다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16" y="1355544"/>
            <a:ext cx="5381896" cy="404558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908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1472" y="-399150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0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</a:t>
            </a:r>
            <a:endParaRPr lang="ko-KR" altLang="en-US" sz="2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63" y="708048"/>
            <a:ext cx="10105176" cy="5690477"/>
          </a:xfrm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412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5" y="1420676"/>
            <a:ext cx="4846320" cy="3805027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578" y="702576"/>
            <a:ext cx="3650542" cy="5447904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16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99011" y="858974"/>
            <a:ext cx="6581503" cy="4274729"/>
          </a:xfrm>
        </p:spPr>
        <p:txBody>
          <a:bodyPr>
            <a:normAutofit fontScale="85000"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</a:t>
            </a:r>
          </a:p>
          <a:p>
            <a:pPr fontAlgn="base">
              <a:lnSpc>
                <a:spcPct val="150000"/>
              </a:lnSpc>
            </a:pP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57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</a:t>
            </a:r>
          </a:p>
          <a:p>
            <a:pPr fontAlgn="base">
              <a:lnSpc>
                <a:spcPct val="150000"/>
              </a:lnSpc>
            </a:pP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파리로 이주하였다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10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파리의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파케티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갤러리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Galerie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Paul </a:t>
            </a:r>
            <a:r>
              <a:rPr lang="en-US" altLang="ko-KR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Facchetti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에서 열린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그룹전에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초대받아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4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점을 출품하였다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 중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3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점이 판매되었고 이 전시를 계기로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11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파케티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갤러리와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4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(1961-1964)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의 전속계약을 맺었다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파케티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갤러리는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잭슨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폴록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(Jackson Pollock)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을 프랑스에 처음 소개한 데에서도 알 수 있듯이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차 세계대전 이후 ‘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앵포르멜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Informel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)’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과 ‘서정 추상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(Abstraction </a:t>
            </a:r>
            <a:r>
              <a:rPr lang="en-US" altLang="ko-KR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Lyrique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)’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이라는 유럽 전위미술운동을 주도하는 갤러리였다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이곳과 전속계약을 맺으면서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이응노는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유럽 미술계에 성공적으로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인착할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수 있었다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7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 무렵 파리 남서쪽에 위치한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베르사유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세브르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지역에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아뜰리에를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마련하였다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이곳에서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이응노는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콜라주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도자기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판화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조각 등 다양한 재료와 기법의 추상작품을 왕성하게 실험하였다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7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9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544" y="3186178"/>
            <a:ext cx="3476422" cy="2109029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5" y="1363287"/>
            <a:ext cx="4096381" cy="1822890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02050" y="4689307"/>
            <a:ext cx="3908121" cy="66556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9044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잭슨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폴록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Jackon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Pollock, 1912~1956)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0" i="0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000" b="0" i="0" u="none" strike="noStrike" cap="none" normalizeH="0" baseline="0" dirty="0" smtClean="0">
              <a:ln>
                <a:noFill/>
              </a:ln>
              <a:solidFill>
                <a:srgbClr val="1F1F1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AutoShape 2" descr="data:image/png;base64,iVBORw0KGgoAAAANSUhEUgAAABwAAAAcCAMAAABF0y+mAAAAilBMVEX////r+fHN8dyR4rIAyV4AxlWj5r8Aw0kAx1n9/P5K0X4Dx1r3+fk3zXJF0HoAxVCJ36nF79YYzGhU0YMmzGwAxVOE3qb8/PzW8eJt2pl+3qTy/Pjo+vEAvDqx58YFxGAqxmx51p2f57tn1JGa37aS37Lk7+me2bV4z5lTyoL79vlFynzX6d++483YgU1EAAAA7UlEQVR4AcyQhYHEIBAAYxvP43F367+9c4Gr4AdnFtX+KbqhoMvOtEDBMr/OdtwfHPvtPB+CH8D3XjKMbrFB4EohbhR+JEQ+wN9tg0fQDVkiTKjLtAhxKsCKLEuRcZLqPM3yQse8TAuM1JVVbRt50bSlXVe1qUqdlV2aGWafDnquK1Iwm4ww+S0hrejGVJEuICRcAbcGApQXHGQZSLi8ge9tvQ7J8v5Y1L1/KJlbJG7A3cC9h9o5+XzuvKw3NhEEYrv3ltnTPnjefucAOPYHiSaR3PFOqzn368BMzOQgrqWrqwXjYMpycorTIU0CALE4F2BJg/oaAAAAAElFTkSuQmCC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4925" y="-889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327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562" y="2202873"/>
            <a:ext cx="3902055" cy="2606573"/>
          </a:xfrm>
        </p:spPr>
      </p:pic>
      <p:sp>
        <p:nvSpPr>
          <p:cNvPr id="5" name="TextBox 4"/>
          <p:cNvSpPr txBox="1"/>
          <p:nvPr/>
        </p:nvSpPr>
        <p:spPr>
          <a:xfrm flipH="1">
            <a:off x="3709348" y="4865985"/>
            <a:ext cx="4069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Jean </a:t>
            </a:r>
            <a:r>
              <a:rPr lang="en-US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Fautrier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．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1945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92866" y="5261078"/>
            <a:ext cx="2424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Jean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Dubuffet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，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1948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72330" y="1457313"/>
            <a:ext cx="2726495" cy="3690687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59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90897" y="1185545"/>
            <a:ext cx="4648200" cy="4351338"/>
          </a:xfrm>
        </p:spPr>
        <p:txBody>
          <a:bodyPr/>
          <a:lstStyle/>
          <a:p>
            <a:pPr fontAlgn="base">
              <a:lnSpc>
                <a:spcPct val="150000"/>
              </a:lnSpc>
            </a:pP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1962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</a:t>
            </a: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59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</a:t>
            </a: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5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파리 정착 후 첫 개인전으로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파케티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갤러리에서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《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: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콜라주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Ungno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Lee Collages)》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를 열었다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전시회 제목이 알려주는 대로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17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점의 전시작품 가운데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15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점이 콜라주였다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나머지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점은 수묵으로 그린 추상화였다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6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프랑스로 이주한 후 첫 한국에서의 개인전을 서울 중앙공보관에서 열었다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 전시회에 출품된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27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점의 작품들 역시 콜라주 추상이었다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40880" y="1293223"/>
            <a:ext cx="4062548" cy="783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*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콜라주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(Collage)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는 서로 다른 재료들을 붙여서 하나의 작품을 만드는 미술 기법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394" y="2860086"/>
            <a:ext cx="2664823" cy="20350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46720" y="5536883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피카소</a:t>
            </a:r>
            <a:r>
              <a:rPr lang="en-US" altLang="ko-KR" dirty="0" smtClean="0"/>
              <a:t>. </a:t>
            </a:r>
            <a:r>
              <a:rPr lang="ko-KR" altLang="en-US" dirty="0" smtClean="0"/>
              <a:t>등나무 의자</a:t>
            </a:r>
            <a:r>
              <a:rPr lang="en-US" altLang="ko-KR" dirty="0" smtClean="0"/>
              <a:t>. 1912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3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3" y="1773374"/>
            <a:ext cx="4038004" cy="2273743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3" t="22132" r="29090" b="18482"/>
          <a:stretch/>
        </p:blipFill>
        <p:spPr>
          <a:xfrm>
            <a:off x="7262949" y="1606731"/>
            <a:ext cx="3200037" cy="244038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296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365" y="1513263"/>
            <a:ext cx="2143842" cy="3807310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426" y="1390971"/>
            <a:ext cx="2281564" cy="4051894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37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412" y="1159419"/>
            <a:ext cx="1480790" cy="4575175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760310"/>
            <a:ext cx="1796657" cy="3190512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66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3772989" cy="36477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1964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프랑스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파리에 동양미술학교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L’Académie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de </a:t>
            </a:r>
            <a:r>
              <a:rPr lang="en-US" altLang="ko-KR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Peinture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Orientale de Paris)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를 설립하였다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수묵화와 서예를 가르치는 이 학교는 파리 동양미술박물관인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세르누쉬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미술관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Musée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Cerunuschi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에 있었고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현재도 아들에 의해 진행되고 있다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이곳을 거쳐 지나간 학생들은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2000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명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 넘는다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790" y="2007599"/>
            <a:ext cx="4621325" cy="3283763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548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476" y="1656944"/>
            <a:ext cx="2089295" cy="3118853"/>
          </a:xfr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286" y="1656944"/>
            <a:ext cx="1984128" cy="311230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664" y="1656944"/>
            <a:ext cx="1934728" cy="3031044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84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721" y="3326577"/>
            <a:ext cx="3459454" cy="194810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721" y="1271848"/>
            <a:ext cx="3422042" cy="1743939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" t="8723" r="14572" b="16978"/>
          <a:stretch/>
        </p:blipFill>
        <p:spPr>
          <a:xfrm>
            <a:off x="1479666" y="1745673"/>
            <a:ext cx="5648123" cy="2909455"/>
          </a:xfrm>
          <a:prstGeom prst="rect">
            <a:avLst/>
          </a:prstGeom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76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34589" y="1551305"/>
            <a:ext cx="3720737" cy="656318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2024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10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</a:t>
            </a: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푸른눈의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수묵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프랑스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제자전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파리동양미술학교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898" y="927462"/>
            <a:ext cx="4961708" cy="4961708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373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006" y="1385547"/>
            <a:ext cx="5020371" cy="3765278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2" t="9740" b="19022"/>
          <a:stretch/>
        </p:blipFill>
        <p:spPr>
          <a:xfrm>
            <a:off x="1012596" y="1362597"/>
            <a:ext cx="4174643" cy="3788228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137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997" y="1668870"/>
            <a:ext cx="4550108" cy="3412581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35" y="1484200"/>
            <a:ext cx="5047234" cy="3781920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202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22417" y="1211670"/>
            <a:ext cx="4256314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1967(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대전교도소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옥중화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smtClean="0"/>
              <a:t>獄中畵</a:t>
            </a:r>
            <a:r>
              <a:rPr lang="en-US" altLang="ko-KR" sz="1600" dirty="0" smtClean="0"/>
              <a:t>)</a:t>
            </a: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동백림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동베를린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사건에 연루되어 한국으로 송환된 후 재판을 받고 수감되었다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한국전쟁 중에 납북된 아들을 만날 수 있다는 희망에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동베를린을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방문했으나 만나지 못했던 사실이 빌미가 되었다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이응노는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서대문구치소와 대전교도소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안양교도소를 거치며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8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개월 동안 수감생활을 하였다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 시기에 유럽의 많은 미술평론가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미술관장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동료작가 등이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이응노의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석방을 바라는 탄원서를 한국 정부에 제출하며 구명운동을 벌였다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" t="17431" r="840" b="13617"/>
          <a:stretch/>
        </p:blipFill>
        <p:spPr>
          <a:xfrm>
            <a:off x="7406639" y="1645478"/>
            <a:ext cx="2810076" cy="3483723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499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700" y="1747248"/>
            <a:ext cx="5474918" cy="3082849"/>
          </a:xfr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259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548" y="1721880"/>
            <a:ext cx="3865972" cy="2803892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23" y="1595704"/>
            <a:ext cx="3712494" cy="3233859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482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783" y="1374652"/>
            <a:ext cx="2246812" cy="4163210"/>
          </a:xfr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401" y="2663718"/>
            <a:ext cx="2004965" cy="1585077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401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833" y="763252"/>
            <a:ext cx="2834744" cy="5150146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734" y="2843025"/>
            <a:ext cx="4371975" cy="990600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013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767" y="1634104"/>
            <a:ext cx="4018720" cy="320339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299" y="2691220"/>
            <a:ext cx="2019300" cy="1162050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394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33697" y="1067980"/>
            <a:ext cx="4334691" cy="4351338"/>
          </a:xfrm>
        </p:spPr>
        <p:txBody>
          <a:bodyPr>
            <a:normAutofit fontScale="77500" lnSpcReduction="20000"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7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문자추상</a:t>
            </a:r>
            <a:endParaRPr lang="ko-KR" altLang="en-US" sz="17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이응노의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작품에서 인간의 형상은 항상 중심에 있었다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1960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 추상화 속에서 발견되는 자연 속의 인간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인간의 형태를 문자처럼 변형한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70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년대의 문자추상 시리즈 속에서 인간의 모습은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붓놀림과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서체와 융합되어 독특한 패턴으로 변화해 갔다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endParaRPr lang="ko-KR" altLang="en-US" sz="17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이응노의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 문자추상은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앵포르멜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혹은 추상표현주의의 영향을 받아 점과 </a:t>
            </a:r>
            <a:r>
              <a:rPr lang="ko-KR" altLang="en-US" sz="17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획이 화면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전체 구성에 종사하는 조형 요소로만 기능하는 반면에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1970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 문자추상은 문자에서 비롯된 점과 획이 각기 독립성을 갖고 화면에 등장하였다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따라서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 문자추상은 충동적이고 비정형성의 화면을 특징으로 하고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1970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년대는 읽을 수는 없지만 문자로 보이는 요소들이 독립적으로 드러난 화면을 갖게 되었다</a:t>
            </a: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19" y="1890249"/>
            <a:ext cx="5239258" cy="27067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55726" y="5080764"/>
            <a:ext cx="2168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1963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3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이응노미술관에</a:t>
            </a:r>
            <a:r>
              <a:rPr lang="ko-KR" altLang="en-US" sz="2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대하여</a:t>
            </a:r>
            <a:br>
              <a:rPr lang="ko-KR" altLang="en-US" sz="2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</a:br>
            <a:endParaRPr lang="ko-KR" altLang="en-US" sz="2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5787044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건축설계를 맡은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로랑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보두엥은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1955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프랑스 낭시에서 출생</a:t>
            </a:r>
          </a:p>
          <a:p>
            <a:pPr>
              <a:lnSpc>
                <a:spcPct val="12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이응노미술관은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그가 설계한 동양권 유일의 작품으로 더욱 기대를 모으고 있다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이응노미술관을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설계한 프랑스 출신 세계적인 건축가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로랑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보두엥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(Laurent </a:t>
            </a:r>
            <a:r>
              <a:rPr lang="en-US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Beaudouin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1955 ~ )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은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고암의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작품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&lt;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수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壽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)&gt;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속에 내재된 ‘조형적 구조’에서 영감을 받아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작품 속 드로잉적 요소를 구조로 전환하여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고암의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문자추상을 건축적으로 해석하고 상징화했습니다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작품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&lt;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수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壽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)&gt;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는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1970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고암의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구성적 문자추상의 전형을 보여주는 대표적인 작품으로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건축물의 모티브가 된 작품이기도 합니다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“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한자 자체가 동양적 추상화의 바탕이다” 라는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고암의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언급에서도 알 수 있듯이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 작품은 한자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&lt;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목숨 수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壽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)&gt;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를 해체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조합한 것으로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고암만의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독특한 조형적 해석의 결과물이라 할 수 있습니다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83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426" y="2204548"/>
            <a:ext cx="3648238" cy="2250797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160" y="1690559"/>
            <a:ext cx="1666786" cy="32787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9015222" y="2991394"/>
            <a:ext cx="2062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1960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612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836" y="2156301"/>
            <a:ext cx="2864329" cy="2759438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964" y="1293222"/>
            <a:ext cx="3375453" cy="4485595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018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714" y="1276985"/>
            <a:ext cx="2847236" cy="3835758"/>
          </a:xfr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71010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43595" y="1708060"/>
            <a:ext cx="3537857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군상</a:t>
            </a: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1980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년을 기점으로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1989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작고하기까지 제작된 ‘군상’ 연작은 작가의 인생관과 예술관이 집약적으로 담겨져 있는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예술의 절정이라고 할 수 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1989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이응노는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서울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호암갤러리에서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열리는 회고전을 앞두고 심장마비로 별세했다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그의 유해는 파리의 ‘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페르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라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세즈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’ 시립묘지에 안장되었다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이후 파리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뉴욕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서울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도쿄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오사카 등지의 갤러리에서 추모전이 열렸다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작품은 현재 뉴욕현대미술관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(MOMA),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파리의 퐁피두 센터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국립장식미술관 및 스위스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덴마크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이탈리아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영국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대만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일본 등 전 세계 각국에 소장되어 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3" t="275"/>
          <a:stretch/>
        </p:blipFill>
        <p:spPr>
          <a:xfrm>
            <a:off x="6374673" y="1708060"/>
            <a:ext cx="4349933" cy="3208385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087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707" y="2073819"/>
            <a:ext cx="5017531" cy="2694124"/>
          </a:xfr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79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175" y="1760311"/>
            <a:ext cx="4833368" cy="2952289"/>
          </a:xfr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4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008" y="1603711"/>
            <a:ext cx="2570622" cy="2808345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739" y="1603711"/>
            <a:ext cx="2971478" cy="2960941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540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249" y="1414433"/>
            <a:ext cx="1974025" cy="3505728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955" y="2307799"/>
            <a:ext cx="2726987" cy="171899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897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057" y="1917066"/>
            <a:ext cx="2108907" cy="2615745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059" y="2335781"/>
            <a:ext cx="4736815" cy="1658890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457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52554" y="3053534"/>
            <a:ext cx="2884714" cy="447312"/>
          </a:xfrm>
        </p:spPr>
        <p:txBody>
          <a:bodyPr>
            <a:normAutofit/>
          </a:bodyPr>
          <a:lstStyle/>
          <a:p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다양한 작품들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4909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4" t="11817" r="7854" b="16797"/>
          <a:stretch/>
        </p:blipFill>
        <p:spPr>
          <a:xfrm>
            <a:off x="3192399" y="1953491"/>
            <a:ext cx="4189303" cy="3034762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989" y="2817490"/>
            <a:ext cx="1446354" cy="1471878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975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391" y="1655808"/>
            <a:ext cx="2218440" cy="3313966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322" y="1469341"/>
            <a:ext cx="3622640" cy="3922032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61833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678" y="1576545"/>
            <a:ext cx="3665177" cy="3490958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17" y="2277050"/>
            <a:ext cx="3122023" cy="2089949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863030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501" y="1784840"/>
            <a:ext cx="1918877" cy="288419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7" t="4116" r="44308" b="6877"/>
          <a:stretch/>
        </p:blipFill>
        <p:spPr>
          <a:xfrm>
            <a:off x="8656494" y="1933021"/>
            <a:ext cx="2154439" cy="242151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16527" r="56432" b="11221"/>
          <a:stretch/>
        </p:blipFill>
        <p:spPr>
          <a:xfrm>
            <a:off x="4476072" y="1963844"/>
            <a:ext cx="1877313" cy="25261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73395" y="902043"/>
            <a:ext cx="4554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박인경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(1925~,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한국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현재 프랑스 파리근교 거주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038" y="2234822"/>
            <a:ext cx="2800918" cy="1903837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56643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6" t="3542" r="8104" b="10834"/>
          <a:stretch/>
        </p:blipFill>
        <p:spPr>
          <a:xfrm rot="10800000">
            <a:off x="7317752" y="2001793"/>
            <a:ext cx="2661665" cy="240957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1" t="10065" r="7264" b="9214"/>
          <a:stretch/>
        </p:blipFill>
        <p:spPr>
          <a:xfrm>
            <a:off x="1759433" y="1853513"/>
            <a:ext cx="2540721" cy="255785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3" t="6977" r="9125" b="7437"/>
          <a:stretch/>
        </p:blipFill>
        <p:spPr>
          <a:xfrm>
            <a:off x="4559645" y="1853512"/>
            <a:ext cx="2498616" cy="2557851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3343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89" y="1770611"/>
            <a:ext cx="1837353" cy="260125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" t="9246" r="13121" b="13845"/>
          <a:stretch/>
        </p:blipFill>
        <p:spPr>
          <a:xfrm>
            <a:off x="3192087" y="806335"/>
            <a:ext cx="4158395" cy="211143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2" t="11966" r="23569" b="29990"/>
          <a:stretch/>
        </p:blipFill>
        <p:spPr>
          <a:xfrm>
            <a:off x="7523019" y="1396538"/>
            <a:ext cx="1745672" cy="399010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7" t="25564" r="48584" b="30194"/>
          <a:stretch/>
        </p:blipFill>
        <p:spPr>
          <a:xfrm>
            <a:off x="5804316" y="3071240"/>
            <a:ext cx="1546166" cy="303414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6" t="23616" r="3819" b="16384"/>
          <a:stretch/>
        </p:blipFill>
        <p:spPr>
          <a:xfrm>
            <a:off x="3165118" y="3058080"/>
            <a:ext cx="2327565" cy="2894835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6592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494" y="915490"/>
            <a:ext cx="2323453" cy="2904316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142" y="1209979"/>
            <a:ext cx="1937559" cy="34407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443" y="704003"/>
            <a:ext cx="3567335" cy="200885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494" y="3980525"/>
            <a:ext cx="3083895" cy="173661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6" t="3669" r="28663" b="2111"/>
          <a:stretch/>
        </p:blipFill>
        <p:spPr>
          <a:xfrm>
            <a:off x="5203753" y="2930343"/>
            <a:ext cx="3217025" cy="2798551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3647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431" y="2199503"/>
            <a:ext cx="4320456" cy="2607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34930" y="1383956"/>
            <a:ext cx="3509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대전 </a:t>
            </a:r>
            <a:r>
              <a:rPr lang="ko-KR" altLang="en-US" dirty="0" err="1" smtClean="0"/>
              <a:t>아트랩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청년작가전</a:t>
            </a:r>
            <a:r>
              <a:rPr lang="ko-KR" altLang="en-US" dirty="0" smtClean="0"/>
              <a:t> </a:t>
            </a:r>
            <a:r>
              <a:rPr lang="en-US" altLang="ko-KR" dirty="0" smtClean="0"/>
              <a:t>2024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996670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819" y="1947995"/>
            <a:ext cx="1999769" cy="355076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0" t="1720" r="19577" b="914"/>
          <a:stretch/>
        </p:blipFill>
        <p:spPr>
          <a:xfrm>
            <a:off x="5869460" y="936185"/>
            <a:ext cx="2721586" cy="245755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8" t="7050" r="20867" b="9905"/>
          <a:stretch/>
        </p:blipFill>
        <p:spPr>
          <a:xfrm>
            <a:off x="2053354" y="1157162"/>
            <a:ext cx="3099414" cy="223657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8" r="6530" b="5029"/>
          <a:stretch/>
        </p:blipFill>
        <p:spPr>
          <a:xfrm>
            <a:off x="4105859" y="3723375"/>
            <a:ext cx="4485187" cy="2397211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58757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118" y="450000"/>
            <a:ext cx="1925779" cy="269569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34" y="3351758"/>
            <a:ext cx="4500748" cy="252951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839" y="450000"/>
            <a:ext cx="3930467" cy="221319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498" y="450000"/>
            <a:ext cx="1529767" cy="2716757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839" y="2965914"/>
            <a:ext cx="1872023" cy="33245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48436" y="4168239"/>
            <a:ext cx="22088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2024</a:t>
            </a:r>
            <a:r>
              <a:rPr lang="ko-KR" altLang="en-US" sz="1600" dirty="0" smtClean="0"/>
              <a:t>년 파리 </a:t>
            </a:r>
            <a:r>
              <a:rPr lang="ko-KR" altLang="en-US" sz="1600" dirty="0" err="1" smtClean="0"/>
              <a:t>레지던스</a:t>
            </a:r>
            <a:endParaRPr lang="ko-KR" altLang="en-US" sz="1600" dirty="0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00875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" t="16367" r="10194" b="34532"/>
          <a:stretch/>
        </p:blipFill>
        <p:spPr>
          <a:xfrm>
            <a:off x="2968287" y="753671"/>
            <a:ext cx="2642445" cy="259491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9" t="20747" r="12763" b="25751"/>
          <a:stretch/>
        </p:blipFill>
        <p:spPr>
          <a:xfrm>
            <a:off x="5251429" y="3490383"/>
            <a:ext cx="3842977" cy="153287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161" y="3490383"/>
            <a:ext cx="3615221" cy="203183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453" y="1778586"/>
            <a:ext cx="1827380" cy="324467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79" y="1452524"/>
            <a:ext cx="3366627" cy="189606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868" y="522508"/>
            <a:ext cx="2034367" cy="28784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12164" y="753671"/>
            <a:ext cx="2780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중견작가 </a:t>
            </a:r>
            <a:r>
              <a:rPr lang="ko-KR" altLang="en-US" dirty="0" err="1" smtClean="0"/>
              <a:t>지원전</a:t>
            </a:r>
            <a:r>
              <a:rPr lang="ko-KR" altLang="en-US" dirty="0" smtClean="0"/>
              <a:t> </a:t>
            </a:r>
            <a:r>
              <a:rPr lang="en-US" altLang="ko-KR" dirty="0" smtClean="0"/>
              <a:t>2024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59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0748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o-KR" altLang="en-US" sz="20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로랑</a:t>
            </a:r>
            <a:r>
              <a:rPr lang="ko-KR" altLang="en-US" sz="20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20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보두엥</a:t>
            </a:r>
            <a:r>
              <a:rPr lang="en-US" altLang="ko-KR" sz="20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(Laurent </a:t>
            </a:r>
            <a:r>
              <a:rPr lang="en-US" altLang="ko-KR" sz="20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Beaudouin</a:t>
            </a:r>
            <a:r>
              <a:rPr lang="en-US" altLang="ko-KR" sz="20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1955 ~ )</a:t>
            </a:r>
            <a:br>
              <a:rPr lang="en-US" altLang="ko-KR" sz="20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</a:br>
            <a:r>
              <a:rPr lang="en-US" altLang="ko-KR" sz="2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/>
            </a:r>
            <a:br>
              <a:rPr lang="en-US" altLang="ko-KR" sz="20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</a:br>
            <a:r>
              <a:rPr lang="en-US" altLang="ko-KR" sz="1100" dirty="0" smtClean="0">
                <a:hlinkClick r:id="rId2"/>
              </a:rPr>
              <a:t>2023 </a:t>
            </a:r>
            <a:r>
              <a:rPr lang="ko-KR" altLang="en-US" sz="1100" dirty="0" err="1" smtClean="0">
                <a:hlinkClick r:id="rId2"/>
              </a:rPr>
              <a:t>이응노</a:t>
            </a:r>
            <a:r>
              <a:rPr lang="ko-KR" altLang="en-US" sz="1100" dirty="0" smtClean="0">
                <a:hlinkClick r:id="rId2"/>
              </a:rPr>
              <a:t> 탄생 </a:t>
            </a:r>
            <a:r>
              <a:rPr lang="en-US" altLang="ko-KR" sz="1100" dirty="0" smtClean="0">
                <a:hlinkClick r:id="rId2"/>
              </a:rPr>
              <a:t>120</a:t>
            </a:r>
            <a:r>
              <a:rPr lang="ko-KR" altLang="en-US" sz="1100" dirty="0" smtClean="0">
                <a:hlinkClick r:id="rId2"/>
              </a:rPr>
              <a:t>주년 특별展 동쪽에서 부는 바람 서쪽에서 부는 바람 </a:t>
            </a:r>
            <a:r>
              <a:rPr lang="en-US" altLang="ko-KR" sz="1100" dirty="0" smtClean="0">
                <a:hlinkClick r:id="rId2"/>
              </a:rPr>
              <a:t>_1</a:t>
            </a:r>
            <a:r>
              <a:rPr lang="ko-KR" altLang="en-US" sz="1100" dirty="0" smtClean="0">
                <a:hlinkClick r:id="rId2"/>
              </a:rPr>
              <a:t>전시장 </a:t>
            </a:r>
            <a:r>
              <a:rPr lang="en-US" altLang="ko-KR" sz="1100" dirty="0" smtClean="0">
                <a:hlinkClick r:id="rId2"/>
              </a:rPr>
              <a:t>(youtube.com)</a:t>
            </a:r>
            <a:endParaRPr lang="ko-KR" altLang="en-US" sz="11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086" y="2678752"/>
            <a:ext cx="3813464" cy="1036268"/>
          </a:xfrm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4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204" y="2738099"/>
            <a:ext cx="3088985" cy="138993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0" t="16763" r="1395" b="2612"/>
          <a:stretch/>
        </p:blipFill>
        <p:spPr>
          <a:xfrm>
            <a:off x="7970108" y="2205352"/>
            <a:ext cx="1823089" cy="2622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3016" y="914400"/>
            <a:ext cx="27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어린이 미술대회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795" y="2205352"/>
            <a:ext cx="2383926" cy="238392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87193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168" y="1842876"/>
            <a:ext cx="2867110" cy="286711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415" y="1842876"/>
            <a:ext cx="2867109" cy="28671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52160" y="70866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음악회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96602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4" b="545"/>
          <a:stretch/>
        </p:blipFill>
        <p:spPr>
          <a:xfrm>
            <a:off x="5762646" y="3585903"/>
            <a:ext cx="3787968" cy="180164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8936" b="-2962"/>
          <a:stretch/>
        </p:blipFill>
        <p:spPr>
          <a:xfrm>
            <a:off x="3002692" y="1596087"/>
            <a:ext cx="3476646" cy="198981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61435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273" y="2162433"/>
            <a:ext cx="2409568" cy="240956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201" y="2227306"/>
            <a:ext cx="3126260" cy="234469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821" y="2214177"/>
            <a:ext cx="3074773" cy="23060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08887" y="1272745"/>
            <a:ext cx="153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학술세미나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383444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043" y="3379389"/>
            <a:ext cx="2286339" cy="285792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073" y="3444662"/>
            <a:ext cx="2181903" cy="272737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006" y="243309"/>
            <a:ext cx="2354970" cy="294371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1" t="1947" r="15361" b="756"/>
          <a:stretch/>
        </p:blipFill>
        <p:spPr>
          <a:xfrm>
            <a:off x="6285884" y="333948"/>
            <a:ext cx="1949050" cy="2762433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6" t="620" r="15204" b="1542"/>
          <a:stretch/>
        </p:blipFill>
        <p:spPr>
          <a:xfrm>
            <a:off x="6225252" y="3444662"/>
            <a:ext cx="2070314" cy="290485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383" y="466304"/>
            <a:ext cx="1998176" cy="249772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448" y="471462"/>
            <a:ext cx="2099935" cy="2624919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382" y="3379389"/>
            <a:ext cx="2286339" cy="2857924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106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787" y="1168681"/>
            <a:ext cx="3356894" cy="189021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720" y="1164154"/>
            <a:ext cx="3371306" cy="189474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355" y="3184890"/>
            <a:ext cx="2879326" cy="216149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992" y="3184890"/>
            <a:ext cx="2423587" cy="181937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720" y="3184890"/>
            <a:ext cx="2616233" cy="19621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12703" y="547161"/>
            <a:ext cx="68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공연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086156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594" y="1708060"/>
            <a:ext cx="3499372" cy="3499372"/>
          </a:xfr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05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176" y="3691108"/>
            <a:ext cx="5634824" cy="3166892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42" y="150000"/>
            <a:ext cx="6159649" cy="3468411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590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054" y="1512116"/>
            <a:ext cx="2450176" cy="4351338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480" y="1929465"/>
            <a:ext cx="5192708" cy="2918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7257" y="5460274"/>
            <a:ext cx="403642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빛의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시어터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[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이응노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: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위대한 예술적 여정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서울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-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파리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] 12.19 OPEN (youtube.com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  <a:hlinkClick r:id="rId4"/>
              </a:rPr>
              <a:t>)</a:t>
            </a: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10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23551" y="1183073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피카소미술관</a:t>
            </a:r>
            <a:endParaRPr lang="ko-KR" altLang="en-US" sz="21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2009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년부터 </a:t>
            </a:r>
            <a:r>
              <a:rPr lang="ko-KR" altLang="en-US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리뉴얼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공사를 시작해 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2014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10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 새롭게 문을 열었다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ko-KR" altLang="en-US" sz="21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역사 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유적 대표 건축가 </a:t>
            </a:r>
            <a:r>
              <a:rPr lang="en-US" altLang="ko-KR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Stéphane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Thouin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Roland </a:t>
            </a:r>
            <a:r>
              <a:rPr lang="en-US" altLang="ko-KR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Simounet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와 건축가 사무소</a:t>
            </a:r>
            <a:r>
              <a:rPr lang="en-US" altLang="ko-KR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Bodin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&amp; </a:t>
            </a:r>
            <a:r>
              <a:rPr lang="en-US" altLang="ko-KR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associés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에 의해 확장되고 새로워진 </a:t>
            </a:r>
            <a:r>
              <a:rPr lang="ko-KR" altLang="en-US" sz="21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미술관이 되었다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미술관이 소장하고 있는 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5 000</a:t>
            </a:r>
            <a:r>
              <a:rPr lang="ko-KR" altLang="en-US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여점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가운데 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400</a:t>
            </a:r>
            <a:r>
              <a:rPr lang="ko-KR" altLang="en-US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여점의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작품이 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5</a:t>
            </a:r>
            <a:r>
              <a:rPr lang="ko-KR" altLang="en-US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개층에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구성된 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37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개관에서 소개된다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21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1973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그가 세상을 떠났을 때 그가 소장하고 있던 작품의 일부분은 프랑스 정부에 상속세 대신 기증되었으며 덕분에 세계에서 피카소 작품을 가장 많이 소장하고 있는 미술관을 열 수 있었다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21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1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대규모 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13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개의 새로운 전시실을 마련했고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더욱 넓어진 리셉션에 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개의 </a:t>
            </a:r>
            <a:r>
              <a:rPr lang="ko-KR" altLang="en-US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기념품샵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테라스가 있는 </a:t>
            </a:r>
            <a:r>
              <a:rPr lang="ko-KR" altLang="en-US" sz="21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까페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등을 갖추게 되었다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또한 다양한 상설 전시 프로그램과 예술활동 등을 제공한다</a:t>
            </a:r>
            <a:r>
              <a:rPr lang="en-US" altLang="ko-KR" sz="21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21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69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614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931" y="1491712"/>
            <a:ext cx="2044930" cy="3631396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581" y="3350028"/>
            <a:ext cx="3345495" cy="181781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84" y="1491712"/>
            <a:ext cx="3378992" cy="1671267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388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8" t="6239" r="21900" b="7812"/>
          <a:stretch/>
        </p:blipFill>
        <p:spPr>
          <a:xfrm>
            <a:off x="6141308" y="3875131"/>
            <a:ext cx="2817341" cy="1940011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9" y="3875131"/>
            <a:ext cx="3652711" cy="164176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8" t="-184" b="1"/>
          <a:stretch/>
        </p:blipFill>
        <p:spPr>
          <a:xfrm>
            <a:off x="6141308" y="1316952"/>
            <a:ext cx="4021402" cy="203546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2" t="7093"/>
          <a:stretch/>
        </p:blipFill>
        <p:spPr>
          <a:xfrm>
            <a:off x="1516587" y="1115840"/>
            <a:ext cx="4174893" cy="2236573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67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0" t="10507" r="8511" b="12819"/>
          <a:stretch/>
        </p:blipFill>
        <p:spPr>
          <a:xfrm>
            <a:off x="6341968" y="1544595"/>
            <a:ext cx="1351189" cy="3015048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980" y="1544595"/>
            <a:ext cx="1530381" cy="339622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3" t="7572" r="23621" b="4369"/>
          <a:stretch/>
        </p:blipFill>
        <p:spPr>
          <a:xfrm>
            <a:off x="3119274" y="3879663"/>
            <a:ext cx="2752871" cy="184094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4" t="3230" r="11607" b="75"/>
          <a:stretch/>
        </p:blipFill>
        <p:spPr>
          <a:xfrm>
            <a:off x="2360360" y="1544595"/>
            <a:ext cx="3511785" cy="1959784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918586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170717"/>
            <a:ext cx="10515600" cy="4351338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빈센트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반고호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미술관</a:t>
            </a:r>
          </a:p>
          <a:p>
            <a:pPr fontAlgn="base">
              <a:lnSpc>
                <a:spcPct val="150000"/>
              </a:lnSpc>
            </a:pP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미술관 소개</a:t>
            </a:r>
          </a:p>
          <a:p>
            <a:pPr fontAlgn="base">
              <a:lnSpc>
                <a:spcPct val="150000"/>
              </a:lnSpc>
            </a:pP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반 고흐 미술관은 </a:t>
            </a:r>
            <a:r>
              <a:rPr lang="ko-KR" altLang="en-US" sz="17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빈센트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반 고흐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(Vincent van Gogh)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의 유명 작품을 세계에서 가장 많이 소장한 미술관으로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반 고흐의 그림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205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점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소묘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500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여 점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그가 생전에 그린 그림의 사본을 모두 보관하고 있다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또한 미술 작품 이외에도 반 고흐가 가족 및 친구와 주고받은 서신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850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점과 각종 소장품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화구 등을 만날 수 있다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이뿐만 아니라 반 고흐 동료 화가의 작품과 동시대 화가의 작품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반 고흐에게 많은 영향을 받은 화가의 작품 등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270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여 점의 그림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680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여 점의 소묘를 소장하고 있으며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이에 더해 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120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여 점의 조각품과 미술품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독특한 판화 컬렉션도 소장하고 있다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 소장품들은 반 고흐의 작품에 중요한 맥락을 형성하고 있으며 반 고흐 또한 예술적인 전통 안에서 작업했다는 것을 보여준다</a:t>
            </a:r>
            <a:r>
              <a:rPr lang="en-US" altLang="ko-KR" sz="17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7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9723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061" y="638711"/>
            <a:ext cx="4207977" cy="2808824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926" y="3793524"/>
            <a:ext cx="3577112" cy="238474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584" y="997313"/>
            <a:ext cx="3101546" cy="245022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584" y="3793524"/>
            <a:ext cx="3630107" cy="201672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341937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err="1" smtClean="0"/>
              <a:t>양구군립</a:t>
            </a:r>
            <a:r>
              <a:rPr lang="ko-KR" altLang="en-US" sz="1600" dirty="0" smtClean="0"/>
              <a:t> 박수근</a:t>
            </a:r>
            <a:r>
              <a:rPr lang="en-US" altLang="ko-KR" sz="1600" dirty="0" smtClean="0"/>
              <a:t>(1914~1965)</a:t>
            </a:r>
            <a:r>
              <a:rPr lang="ko-KR" altLang="en-US" sz="1600" dirty="0" smtClean="0"/>
              <a:t>미술관</a:t>
            </a: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양구군립박수근미술관은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2002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화가 박수근선생의 생가 터인 강원특별자치도 양구군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양구읍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정림리마을에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세워졌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     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가장 한국적인 화가로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평가받고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있는 박수근선생의 예술혼과 작품세계를 연구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•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수집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•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전시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•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교육하는 활동을 위시하여 창작스튜디오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•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박수근미술상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•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전국사생대회 등 다양한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콘텐츠를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운영하고 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개관한 지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여 년 동안 약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102,50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㎡의 부지를 확보하여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박수근기념전시관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양구군립박수근미술관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내 현대미술관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박수근파빌리온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양구군립박수근미술관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내 어린이미술관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양구군립박수근미술관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내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라키비움까지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총 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5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개의 전시관을 건립하였고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각 전시관마다 정체성과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비젼을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고려한 차별화 전략으로 운영하고 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또한 미술관 언저리에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미석예술인촌을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조성하여 박수근의 예술세계를 이어가는 전업작가를 지원하고 국내외 예술활동을 매개하고 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그 외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박수근미술관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전시와 교육프로그램에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역량있는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예술강사를 채용하여 국내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·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외 예술가들의 활동을 지원하고 있다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32866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673" y="3271366"/>
            <a:ext cx="3455948" cy="1553324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7" t="1195" r="19704" b="-3131"/>
          <a:stretch/>
        </p:blipFill>
        <p:spPr>
          <a:xfrm>
            <a:off x="6367673" y="975229"/>
            <a:ext cx="3099834" cy="195897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0" t="225" r="15398" b="1584"/>
          <a:stretch/>
        </p:blipFill>
        <p:spPr>
          <a:xfrm>
            <a:off x="2485780" y="3110728"/>
            <a:ext cx="3519604" cy="223974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62" b="2390"/>
          <a:stretch/>
        </p:blipFill>
        <p:spPr>
          <a:xfrm>
            <a:off x="2587778" y="975229"/>
            <a:ext cx="3417606" cy="1734644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914003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2" t="1988" r="23181" b="2596"/>
          <a:stretch/>
        </p:blipFill>
        <p:spPr>
          <a:xfrm>
            <a:off x="3075130" y="3472249"/>
            <a:ext cx="2796029" cy="1977822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3" t="25380" r="8498" b="28674"/>
          <a:stretch/>
        </p:blipFill>
        <p:spPr>
          <a:xfrm>
            <a:off x="6156617" y="871151"/>
            <a:ext cx="2281560" cy="285194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t="2474" r="9936" b="2752"/>
          <a:stretch/>
        </p:blipFill>
        <p:spPr>
          <a:xfrm>
            <a:off x="8723636" y="871151"/>
            <a:ext cx="1694943" cy="481913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0" t="2291"/>
          <a:stretch/>
        </p:blipFill>
        <p:spPr>
          <a:xfrm>
            <a:off x="1481108" y="871151"/>
            <a:ext cx="4390051" cy="2131541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05757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3742037" y="2196327"/>
            <a:ext cx="5488459" cy="200497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조지아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오키프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Georgia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O'Keeffe, </a:t>
            </a:r>
            <a:r>
              <a:rPr lang="en-US" altLang="ko-KR" sz="1600" dirty="0" smtClean="0">
                <a:solidFill>
                  <a:srgbClr val="1F1F1F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1887~1986. </a:t>
            </a:r>
            <a:r>
              <a:rPr lang="ko-KR" altLang="en-US" sz="1600" dirty="0" smtClean="0">
                <a:solidFill>
                  <a:srgbClr val="1F1F1F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미국</a:t>
            </a:r>
            <a:r>
              <a:rPr lang="en-US" altLang="ko-KR" sz="1600" dirty="0" smtClean="0">
                <a:solidFill>
                  <a:srgbClr val="1F1F1F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프리다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칼로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Frida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Kahlo, 1907~1954.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멕시코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로즈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와일러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Rose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 Wylie,1943~,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영국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김윤신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(1935~,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강원도 원산 출생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80853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1703172" y="3058299"/>
            <a:ext cx="5488459" cy="50980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조지아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오키프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Georgia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O'Keeffe, </a:t>
            </a:r>
            <a:r>
              <a:rPr lang="en-US" altLang="ko-KR" sz="1600" dirty="0" smtClean="0">
                <a:solidFill>
                  <a:srgbClr val="1F1F1F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1887~1986. </a:t>
            </a:r>
            <a:r>
              <a:rPr lang="ko-KR" altLang="en-US" sz="1600" dirty="0" smtClean="0">
                <a:solidFill>
                  <a:srgbClr val="1F1F1F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미국</a:t>
            </a:r>
            <a:r>
              <a:rPr lang="en-US" altLang="ko-KR" sz="1600" dirty="0" smtClean="0">
                <a:solidFill>
                  <a:srgbClr val="1F1F1F"/>
                </a:solidFill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972" y="1143001"/>
            <a:ext cx="3201523" cy="3991232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31658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621" y="1958544"/>
            <a:ext cx="3211204" cy="269377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014" y="2063576"/>
            <a:ext cx="3900513" cy="2483709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79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3806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407920" y="1939925"/>
            <a:ext cx="4696326" cy="2357755"/>
          </a:xfrm>
        </p:spPr>
        <p:txBody>
          <a:bodyPr>
            <a:normAutofit/>
          </a:bodyPr>
          <a:lstStyle/>
          <a:p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*연혁</a:t>
            </a:r>
          </a:p>
          <a:p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연혁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:2007. 05. 03</a:t>
            </a:r>
          </a:p>
          <a:p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개관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:2012. 01. 26 -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재단 설립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재단법인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대전고암미술문화재단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2005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10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월에 대전시는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이응노의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대표작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&lt;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문자추상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&gt;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과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&lt;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군상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&gt;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등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106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점을 처음으로 기증</a:t>
            </a:r>
            <a:endParaRPr lang="en-US" altLang="ko-KR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2025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현재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1450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여점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기증과 구입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566" y="1592284"/>
            <a:ext cx="1944858" cy="34604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11566" y="5263661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수장고</a:t>
            </a: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931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909" y="1750088"/>
            <a:ext cx="2576139" cy="311068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400" y="1594020"/>
            <a:ext cx="1818374" cy="342282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6" t="420" r="25814" b="3640"/>
          <a:stretch/>
        </p:blipFill>
        <p:spPr>
          <a:xfrm>
            <a:off x="7834183" y="1849526"/>
            <a:ext cx="2325627" cy="2911811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306079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25" y="3714236"/>
            <a:ext cx="2609850" cy="17526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1" t="5560" r="9436" b="15881"/>
          <a:stretch/>
        </p:blipFill>
        <p:spPr>
          <a:xfrm>
            <a:off x="4101302" y="3311612"/>
            <a:ext cx="2141318" cy="255784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25" y="1003411"/>
            <a:ext cx="2056144" cy="248853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387" y="875665"/>
            <a:ext cx="3375233" cy="2250595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454471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1641388" y="2838877"/>
            <a:ext cx="4672915" cy="48508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프리다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칼로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Frida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Kahlo, 1907~1954. 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멕시코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784" y="1570013"/>
            <a:ext cx="2178963" cy="302281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02133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425" y="1606379"/>
            <a:ext cx="2491369" cy="320140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295" y="1806480"/>
            <a:ext cx="2489352" cy="2801205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448773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404" y="1937432"/>
            <a:ext cx="2896760" cy="290641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208" y="1530519"/>
            <a:ext cx="2927193" cy="370530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436" y="2281889"/>
            <a:ext cx="2053769" cy="2564707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997047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323" y="2162432"/>
            <a:ext cx="4024773" cy="2113006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22" y="1803973"/>
            <a:ext cx="3707198" cy="2471465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280359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1690816" y="1037967"/>
            <a:ext cx="3647304" cy="5189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로즈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와일러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1600" b="1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Rose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 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Wylie,1934~, </a:t>
            </a:r>
            <a:r>
              <a:rPr lang="ko-KR" altLang="en-US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영국</a:t>
            </a:r>
            <a:r>
              <a:rPr lang="en-US" altLang="ko-KR" sz="1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131" y="2169619"/>
            <a:ext cx="3281015" cy="2192315"/>
          </a:xfrm>
          <a:prstGeom prst="rect">
            <a:avLst/>
          </a:prstGeom>
        </p:spPr>
      </p:pic>
      <p:sp>
        <p:nvSpPr>
          <p:cNvPr id="6" name="내용 개체 틀 2"/>
          <p:cNvSpPr txBox="1">
            <a:spLocks/>
          </p:cNvSpPr>
          <p:nvPr/>
        </p:nvSpPr>
        <p:spPr>
          <a:xfrm>
            <a:off x="1690816" y="1717588"/>
            <a:ext cx="4747056" cy="380588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영국왕립예술학교에서 47세에 미술 학위를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받은후에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큰 명성을 얻지 못하였다가..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76세때 '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가디언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'지에서 '영국에서 가장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핫한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작가' 중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한명으로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선정되면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본격적으로 미술계에 이름을 알리기 시작했다고 한다..</a:t>
            </a:r>
          </a:p>
          <a:p>
            <a:pPr marL="0" indent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 </a:t>
            </a:r>
          </a:p>
          <a:p>
            <a:pPr marL="0" indent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2013년 영국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테이트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브리튼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서펜타인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갤리에서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열린 전시회를 통해 대중적인 사랑을 받기 시작하며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80세 되던 해인 2014년 영국 현대회화작가에게 주는 상 중 가장 높이 평가되는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'존 무어 페인팅 상'을 수상하였고,</a:t>
            </a:r>
          </a:p>
          <a:p>
            <a:pPr marL="0" indent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 </a:t>
            </a:r>
          </a:p>
          <a:p>
            <a:pPr marL="0" indent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현재는 세계3대 갤러리에 손꼽히는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데이비드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즈워너의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전속작가로 영국 뿐만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아니라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전 세계적으로 </a:t>
            </a:r>
            <a:r>
              <a:rPr lang="ko-KR" altLang="ko-KR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주목받고</a:t>
            </a:r>
            <a:r>
              <a:rPr lang="ko-KR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있는 현대 미술계의 거장이 되었다고 한다...</a:t>
            </a:r>
          </a:p>
          <a:p>
            <a:pPr>
              <a:lnSpc>
                <a:spcPct val="150000"/>
              </a:lnSpc>
            </a:pPr>
            <a:endParaRPr lang="ko-KR" altLang="en-US" sz="1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496271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745" y="2014150"/>
            <a:ext cx="1944262" cy="291497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857" y="3534033"/>
            <a:ext cx="3493731" cy="169271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680" y="1395595"/>
            <a:ext cx="3374907" cy="1903658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307080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" t="6664" r="2682" b="10681"/>
          <a:stretch/>
        </p:blipFill>
        <p:spPr>
          <a:xfrm>
            <a:off x="4176586" y="2026508"/>
            <a:ext cx="3657599" cy="2466452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1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191" y="1285103"/>
            <a:ext cx="2417064" cy="32256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l="9522" t="11171" r="10625" b="10450"/>
          <a:stretch/>
        </p:blipFill>
        <p:spPr>
          <a:xfrm>
            <a:off x="6351374" y="1285103"/>
            <a:ext cx="2533134" cy="3260100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89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344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80360" y="500062"/>
            <a:ext cx="2758440" cy="1325563"/>
          </a:xfrm>
        </p:spPr>
        <p:txBody>
          <a:bodyPr>
            <a:normAutofit/>
          </a:bodyPr>
          <a:lstStyle/>
          <a:p>
            <a:r>
              <a:rPr lang="ko-KR" altLang="en-US" sz="20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</a:t>
            </a:r>
            <a:r>
              <a:rPr lang="ko-KR" altLang="en-US" sz="20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예술세계 소개</a:t>
            </a:r>
            <a:endParaRPr lang="ko-KR" altLang="en-US" sz="20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12" name="내용 개체 틀 11"/>
          <p:cNvSpPr>
            <a:spLocks noGrp="1"/>
          </p:cNvSpPr>
          <p:nvPr>
            <p:ph idx="1"/>
          </p:nvPr>
        </p:nvSpPr>
        <p:spPr>
          <a:xfrm>
            <a:off x="2682240" y="1737815"/>
            <a:ext cx="3830053" cy="3005455"/>
          </a:xfrm>
        </p:spPr>
        <p:txBody>
          <a:bodyPr/>
          <a:lstStyle/>
          <a:p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고암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</a:t>
            </a:r>
            <a:endParaRPr lang="ko-KR" altLang="en-US" sz="1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顧菴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李應魯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1904 - 1989 )</a:t>
            </a:r>
          </a:p>
          <a:p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1904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충청남도 홍성에서 태어난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고암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</a:t>
            </a:r>
            <a:r>
              <a:rPr lang="ko-KR" altLang="en-US" sz="1600" dirty="0" err="1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화백은 동아시아의 서화전통을 활용해 현대적 추상화를 창작한 한국현대미술사의 거장이다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</a:p>
          <a:p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전통 사군자 작가로 미술에 입문하였고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1930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 후반과 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1940</a:t>
            </a:r>
            <a:r>
              <a:rPr lang="ko-KR" altLang="en-US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년대 전반에는 일본에 유학하여 새로운 산수화풍을 습득하기도 했다</a:t>
            </a:r>
            <a:r>
              <a:rPr lang="en-US" altLang="ko-KR" sz="1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6" t="5789" r="8206" b="8391"/>
          <a:stretch/>
        </p:blipFill>
        <p:spPr>
          <a:xfrm>
            <a:off x="6993544" y="1825625"/>
            <a:ext cx="3355801" cy="2829837"/>
          </a:xfrm>
          <a:prstGeom prst="rect">
            <a:avLst/>
          </a:prstGeom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56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75270" y="1096576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fontAlgn="base" latinLnBrk="0">
              <a:lnSpc>
                <a:spcPct val="170000"/>
              </a:lnSpc>
            </a:pPr>
            <a:r>
              <a:rPr lang="ko-KR" altLang="en-US" sz="2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이응노미술관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기획전</a:t>
            </a:r>
          </a:p>
          <a:p>
            <a:pPr fontAlgn="base" latinLnBrk="0">
              <a:lnSpc>
                <a:spcPct val="170000"/>
              </a:lnSpc>
            </a:pP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«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김윤신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-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아르헨티나에서 온 편지</a:t>
            </a:r>
            <a:r>
              <a:rPr lang="en-US" altLang="ko-KR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»</a:t>
            </a:r>
            <a:endParaRPr lang="en-US" altLang="ko-KR" sz="2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 latinLnBrk="0">
              <a:lnSpc>
                <a:spcPct val="170000"/>
              </a:lnSpc>
            </a:pPr>
            <a:r>
              <a:rPr lang="ko-KR" altLang="en-US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한국 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세대 여성 조각가 </a:t>
            </a:r>
            <a:r>
              <a:rPr lang="ko-KR" altLang="en-US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김윤신</a:t>
            </a:r>
            <a:r>
              <a:rPr lang="en-US" altLang="ko-KR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1935</a:t>
            </a:r>
            <a:r>
              <a:rPr lang="ko-KR" altLang="en-US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</a:t>
            </a:r>
            <a:r>
              <a:rPr lang="en-US" altLang="ko-KR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강원도 원산 출생</a:t>
            </a:r>
            <a:r>
              <a:rPr lang="en-US" altLang="ko-KR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ko-KR" altLang="en-US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은 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1964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파리 국립고등미술학교 조각과 입학을 계기로 </a:t>
            </a:r>
            <a:r>
              <a:rPr lang="ko-KR" altLang="en-US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파리에   서 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활발하게 활동하고 있던 </a:t>
            </a:r>
            <a:r>
              <a:rPr lang="ko-KR" altLang="en-US" sz="2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이응노와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교류하기 </a:t>
            </a:r>
            <a:r>
              <a:rPr lang="ko-KR" altLang="en-US" sz="2600" dirty="0" smtClean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시작했다</a:t>
            </a:r>
            <a:endParaRPr lang="en-US" altLang="ko-KR" sz="2600" dirty="0" smtClean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 latinLnBrk="0">
              <a:lnSpc>
                <a:spcPct val="170000"/>
              </a:lnSpc>
            </a:pP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1969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귀국한 그는 국내 현대미술의 저변 확대를 위해 적극적인 활동을 펼쳤다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상명대학교를 포함한 여러 대학에서 조각을 가르치며 후학을 양성하는 한편 다른 여성 조각가들을 규합해 한국여류조각가회를 공동 발족한다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endParaRPr lang="ko-KR" altLang="en-US" sz="2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 latinLnBrk="0">
              <a:lnSpc>
                <a:spcPct val="170000"/>
              </a:lnSpc>
            </a:pP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1984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남미의 광활한 자연 경관에 매료된 작가는 돌연 아르헨티나로의 이주를 감행한다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작가는 그곳에 정착해 수십 년간 작품 활동을 이어나갔고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2008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년 부에노스아이레스에 </a:t>
            </a:r>
            <a:r>
              <a:rPr lang="ko-KR" altLang="en-US" sz="2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김윤신미술관을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설립하기에 이른다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 </a:t>
            </a:r>
            <a:r>
              <a:rPr lang="ko-KR" altLang="en-US" sz="2600" dirty="0" err="1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김윤신미술관은</a:t>
            </a:r>
            <a:r>
              <a:rPr lang="ko-KR" altLang="en-US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 한국 교민이 아르헨티나에 건립한 최초이자 유일한 미술관으로 알려져 있다</a:t>
            </a:r>
            <a:r>
              <a:rPr lang="en-US" altLang="ko-KR" sz="2600" dirty="0"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.</a:t>
            </a:r>
            <a:endParaRPr lang="ko-KR" altLang="en-US" sz="2600" dirty="0"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fontAlgn="base" latinLnBrk="0">
              <a:lnSpc>
                <a:spcPct val="150000"/>
              </a:lnSpc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  <a:p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250250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774" y="2011004"/>
            <a:ext cx="4566300" cy="2292295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026832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324" y="777962"/>
            <a:ext cx="2977978" cy="223771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292" y="3313100"/>
            <a:ext cx="1940010" cy="259173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961" y="1076062"/>
            <a:ext cx="2586152" cy="193961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961" y="3313101"/>
            <a:ext cx="1690996" cy="2719332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550703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115" y="836087"/>
            <a:ext cx="4010100" cy="300686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698" y="3277978"/>
            <a:ext cx="3444230" cy="25825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1229" y="752960"/>
            <a:ext cx="4330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>
                <a:hlinkClick r:id="rId4"/>
              </a:rPr>
              <a:t>구순에 베니스비엔날레 초청된 김윤신</a:t>
            </a:r>
            <a:r>
              <a:rPr lang="en-US" altLang="ko-KR">
                <a:hlinkClick r:id="rId4"/>
              </a:rPr>
              <a:t>…"</a:t>
            </a:r>
            <a:r>
              <a:rPr lang="ko-KR" altLang="en-US">
                <a:hlinkClick r:id="rId4"/>
              </a:rPr>
              <a:t>영혼으로 조각</a:t>
            </a:r>
            <a:r>
              <a:rPr lang="en-US" altLang="ko-KR">
                <a:hlinkClick r:id="rId4"/>
              </a:rPr>
              <a:t>" / </a:t>
            </a:r>
            <a:r>
              <a:rPr lang="ko-KR" altLang="en-US">
                <a:hlinkClick r:id="rId4"/>
              </a:rPr>
              <a:t>연합뉴스</a:t>
            </a:r>
            <a:r>
              <a:rPr lang="en-US" altLang="ko-KR">
                <a:hlinkClick r:id="rId4"/>
              </a:rPr>
              <a:t>TV (YonhapnewsTV) (youtube.com)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618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836" y="1748709"/>
            <a:ext cx="2034746" cy="305211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568" y="3585178"/>
            <a:ext cx="3139468" cy="209297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568" y="1305129"/>
            <a:ext cx="3139468" cy="2092978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834602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323" y="2158161"/>
            <a:ext cx="3617834" cy="203547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6622" y="1518826"/>
            <a:ext cx="1866462" cy="3314144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029747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681" y="2398694"/>
            <a:ext cx="4324865" cy="194387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7" t="2945" r="27642" b="4906"/>
          <a:stretch/>
        </p:blipFill>
        <p:spPr>
          <a:xfrm>
            <a:off x="2409567" y="2171514"/>
            <a:ext cx="2916195" cy="2398233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261536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3" t="11304" r="8477" b="137"/>
          <a:stretch/>
        </p:blipFill>
        <p:spPr>
          <a:xfrm>
            <a:off x="3013768" y="1349059"/>
            <a:ext cx="3359757" cy="181427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3" t="2413" r="12264" b="1609"/>
          <a:stretch/>
        </p:blipFill>
        <p:spPr>
          <a:xfrm>
            <a:off x="6524369" y="2410427"/>
            <a:ext cx="2780269" cy="150580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0" t="6413" r="32097" b="1983"/>
          <a:stretch/>
        </p:blipFill>
        <p:spPr>
          <a:xfrm>
            <a:off x="4183565" y="3317790"/>
            <a:ext cx="2189960" cy="1834978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827343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064" y="3459891"/>
            <a:ext cx="3357542" cy="189058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358" y="1247857"/>
            <a:ext cx="3443416" cy="193893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670" y="1247857"/>
            <a:ext cx="3449936" cy="193893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358" y="3459891"/>
            <a:ext cx="3317626" cy="18681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61038" y="5795318"/>
            <a:ext cx="6734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>
                <a:hlinkClick r:id="rId6"/>
              </a:rPr>
              <a:t>The Venice Biennale: Redressing the post-colonial balance through art • FRANCE 24 English (youtube.com)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37764" y="452902"/>
            <a:ext cx="3029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2024</a:t>
            </a:r>
            <a:r>
              <a:rPr lang="ko-KR" altLang="en-US" dirty="0" smtClean="0"/>
              <a:t>년 베니스 비엔날레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55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7620" y="2286000"/>
            <a:ext cx="4191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0" dirty="0" smtClean="0"/>
              <a:t>감사합니다</a:t>
            </a:r>
            <a:endParaRPr lang="en-US" altLang="ko-KR" sz="6000" dirty="0" smtClean="0"/>
          </a:p>
          <a:p>
            <a:pPr algn="ctr"/>
            <a:endParaRPr lang="en-US" altLang="ko-KR" sz="3200" dirty="0" smtClean="0"/>
          </a:p>
          <a:p>
            <a:pPr algn="ctr"/>
            <a:r>
              <a:rPr lang="ko-KR" altLang="en-US" sz="3200" dirty="0" err="1" smtClean="0"/>
              <a:t>이응노미술관</a:t>
            </a:r>
            <a:endParaRPr lang="ko-KR" altLang="en-US" sz="32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FE702-21AF-4048-B818-E51391BB070A}" type="slidenum">
              <a:rPr lang="ko-KR" altLang="en-US" smtClean="0"/>
              <a:t>99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8506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1699</TotalTime>
  <Words>1749</Words>
  <Application>Microsoft Office PowerPoint</Application>
  <PresentationFormat>와이드스크린</PresentationFormat>
  <Paragraphs>222</Paragraphs>
  <Slides>99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99</vt:i4>
      </vt:variant>
    </vt:vector>
  </HeadingPairs>
  <TitlesOfParts>
    <vt:vector size="105" baseType="lpstr">
      <vt:lpstr>HY견고딕</vt:lpstr>
      <vt:lpstr>굴림</vt:lpstr>
      <vt:lpstr>맑은 고딕</vt:lpstr>
      <vt:lpstr>함초롬바탕</vt:lpstr>
      <vt:lpstr>Arial</vt:lpstr>
      <vt:lpstr>Office 테마</vt:lpstr>
      <vt:lpstr>  예술의 빛과 그림자</vt:lpstr>
      <vt:lpstr>이응노미술관</vt:lpstr>
      <vt:lpstr>PowerPoint 프레젠테이션</vt:lpstr>
      <vt:lpstr>이응노미술관에 대하여 </vt:lpstr>
      <vt:lpstr>PowerPoint 프레젠테이션</vt:lpstr>
      <vt:lpstr>로랑 보두엥(Laurent Beaudouin, 1955 ~ )  2023 이응노 탄생 120주년 특별展 동쪽에서 부는 바람 서쪽에서 부는 바람 _1전시장 (youtube.com)</vt:lpstr>
      <vt:lpstr>PowerPoint 프레젠테이션</vt:lpstr>
      <vt:lpstr>PowerPoint 프레젠테이션</vt:lpstr>
      <vt:lpstr>이응노 예술세계 소개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기초과학연구원 예술가의 삶과 인생</dc:title>
  <dc:creator>Microsoft 계정</dc:creator>
  <cp:lastModifiedBy>Microsoft 계정</cp:lastModifiedBy>
  <cp:revision>75</cp:revision>
  <dcterms:created xsi:type="dcterms:W3CDTF">2025-04-07T01:43:33Z</dcterms:created>
  <dcterms:modified xsi:type="dcterms:W3CDTF">2025-10-27T04:56:10Z</dcterms:modified>
</cp:coreProperties>
</file>